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77" r:id="rId2"/>
    <p:sldId id="256" r:id="rId3"/>
    <p:sldId id="257" r:id="rId4"/>
    <p:sldId id="268" r:id="rId5"/>
    <p:sldId id="269" r:id="rId6"/>
    <p:sldId id="272" r:id="rId7"/>
    <p:sldId id="258" r:id="rId8"/>
    <p:sldId id="276" r:id="rId9"/>
    <p:sldId id="259" r:id="rId10"/>
    <p:sldId id="260" r:id="rId11"/>
    <p:sldId id="261" r:id="rId12"/>
    <p:sldId id="262" r:id="rId13"/>
    <p:sldId id="263" r:id="rId14"/>
    <p:sldId id="264" r:id="rId15"/>
    <p:sldId id="278" r:id="rId16"/>
    <p:sldId id="279" r:id="rId17"/>
    <p:sldId id="280" r:id="rId18"/>
    <p:sldId id="281" r:id="rId19"/>
    <p:sldId id="283" r:id="rId20"/>
    <p:sldId id="267" r:id="rId21"/>
    <p:sldId id="265" r:id="rId22"/>
    <p:sldId id="266" r:id="rId23"/>
    <p:sldId id="270" r:id="rId24"/>
    <p:sldId id="271" r:id="rId25"/>
    <p:sldId id="273" r:id="rId26"/>
    <p:sldId id="274" r:id="rId27"/>
    <p:sldId id="275" r:id="rId2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5" d="100"/>
          <a:sy n="45" d="100"/>
        </p:scale>
        <p:origin x="-97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8B5B6FDB-25F0-4123-BF91-8872218B0BCB}" type="datetimeFigureOut">
              <a:rPr lang="en-US"/>
              <a:pPr>
                <a:defRPr/>
              </a:pPr>
              <a:t>10/3/2013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1EDA5E34-F5B5-4824-BE45-440166F11CFA}" type="slidenum">
              <a:rPr lang="en-US"/>
              <a:pPr>
                <a:defRPr/>
              </a:pPr>
              <a:t>‹#›</a:t>
            </a:fld>
            <a:endParaRPr lang="en-US"/>
          </a:p>
        </p:txBody>
      </p:sp>
    </p:spTree>
    <p:extLst>
      <p:ext uri="{BB962C8B-B14F-4D97-AF65-F5344CB8AC3E}">
        <p14:creationId xmlns:p14="http://schemas.microsoft.com/office/powerpoint/2010/main" val="26489595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CEBB1-9678-4252-A3E9-BF9D7AD940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4B8AB2-E09B-43BA-983B-89F6003AEC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35CE9B-E8F6-4AB8-82ED-B47B01B03D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DB487-458A-431D-AFA7-22158C7CF9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F6DC9-C958-4CA4-9912-5DB05A1D69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38C7C-2520-4207-A897-3505852127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5B7B60-1E88-40B3-9442-6BC750E630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AC6B8C-CF88-4A53-9386-3C87539298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8E1028-4B78-4072-8842-33F0C83720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FD9AA0-BC79-40E4-82B7-EDDD8F2C98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73E85B-1A18-42CF-9BF1-56245A3259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350EA1-3E91-4CBB-9EBD-0C45C5B411C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breastfeeding.com/art_gallery/art_images/album_georgina1.html"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r>
              <a:rPr lang="en-US" b="1" dirty="0" smtClean="0">
                <a:solidFill>
                  <a:schemeClr val="tx1"/>
                </a:solidFill>
              </a:rPr>
              <a:t>PTA/OTA 106</a:t>
            </a:r>
            <a:br>
              <a:rPr lang="en-US" b="1" dirty="0" smtClean="0">
                <a:solidFill>
                  <a:schemeClr val="tx1"/>
                </a:solidFill>
              </a:rPr>
            </a:br>
            <a:r>
              <a:rPr lang="en-US" b="1" dirty="0" smtClean="0">
                <a:solidFill>
                  <a:schemeClr val="tx1"/>
                </a:solidFill>
              </a:rPr>
              <a:t>Unit 1 Lecture 2</a:t>
            </a:r>
          </a:p>
        </p:txBody>
      </p:sp>
      <p:pic>
        <p:nvPicPr>
          <p:cNvPr id="2051" name="Picture 3" descr="C:\Documents and Settings\GaryB\Local Settings\Temporary Internet Files\Content.IE5\N6V60PCZ\MPj04387470000[1].jpg"/>
          <p:cNvPicPr>
            <a:picLocks noChangeAspect="1" noChangeArrowheads="1"/>
          </p:cNvPicPr>
          <p:nvPr/>
        </p:nvPicPr>
        <p:blipFill>
          <a:blip r:embed="rId2" cstate="print"/>
          <a:srcRect/>
          <a:stretch>
            <a:fillRect/>
          </a:stretch>
        </p:blipFill>
        <p:spPr bwMode="auto">
          <a:xfrm>
            <a:off x="1524000" y="1981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0" y="228600"/>
            <a:ext cx="7772400" cy="685800"/>
          </a:xfrm>
          <a:prstGeom prst="rect">
            <a:avLst/>
          </a:prstGeom>
          <a:noFill/>
          <a:ln w="9525">
            <a:noFill/>
            <a:miter lim="800000"/>
            <a:headEnd/>
            <a:tailEnd/>
          </a:ln>
        </p:spPr>
        <p:txBody>
          <a:bodyPr anchor="ctr"/>
          <a:lstStyle/>
          <a:p>
            <a:pPr algn="ctr"/>
            <a:r>
              <a:rPr lang="en-US" sz="3600" b="1"/>
              <a:t>Actions and Regulation of ADH</a:t>
            </a:r>
          </a:p>
        </p:txBody>
      </p:sp>
      <p:pic>
        <p:nvPicPr>
          <p:cNvPr id="11267" name="Picture 3" descr="E:\MEDIA\1775\177504.JPG"/>
          <p:cNvPicPr>
            <a:picLocks noChangeAspect="1" noChangeArrowheads="1"/>
          </p:cNvPicPr>
          <p:nvPr/>
        </p:nvPicPr>
        <p:blipFill>
          <a:blip r:embed="rId2" cstate="print"/>
          <a:srcRect/>
          <a:stretch>
            <a:fillRect/>
          </a:stretch>
        </p:blipFill>
        <p:spPr bwMode="auto">
          <a:xfrm>
            <a:off x="2286000" y="914400"/>
            <a:ext cx="4414838"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0"/>
            <a:ext cx="7772400" cy="685800"/>
          </a:xfrm>
          <a:prstGeom prst="rect">
            <a:avLst/>
          </a:prstGeom>
          <a:noFill/>
          <a:ln w="9525">
            <a:noFill/>
            <a:miter lim="800000"/>
            <a:headEnd/>
            <a:tailEnd/>
          </a:ln>
        </p:spPr>
        <p:txBody>
          <a:bodyPr anchor="ctr"/>
          <a:lstStyle/>
          <a:p>
            <a:pPr algn="ctr"/>
            <a:r>
              <a:rPr lang="en-US" sz="3600" b="1"/>
              <a:t>Major Actions of Oxytocin</a:t>
            </a:r>
          </a:p>
        </p:txBody>
      </p:sp>
      <p:sp>
        <p:nvSpPr>
          <p:cNvPr id="12291" name="Rectangle 3"/>
          <p:cNvSpPr>
            <a:spLocks noChangeArrowheads="1"/>
          </p:cNvSpPr>
          <p:nvPr/>
        </p:nvSpPr>
        <p:spPr bwMode="auto">
          <a:xfrm>
            <a:off x="228600" y="1600200"/>
            <a:ext cx="2895600" cy="4343400"/>
          </a:xfrm>
          <a:prstGeom prst="rect">
            <a:avLst/>
          </a:prstGeom>
          <a:noFill/>
          <a:ln w="9525">
            <a:noFill/>
            <a:miter lim="800000"/>
            <a:headEnd/>
            <a:tailEnd/>
          </a:ln>
        </p:spPr>
        <p:txBody>
          <a:bodyPr/>
          <a:lstStyle/>
          <a:p>
            <a:pPr marL="342900" indent="-342900">
              <a:spcBef>
                <a:spcPct val="20000"/>
              </a:spcBef>
              <a:buFontTx/>
              <a:buChar char="•"/>
            </a:pPr>
            <a:r>
              <a:rPr lang="en-US" b="1"/>
              <a:t>Stimulates contraction of smooth muscle cells of the uterus during childbirth</a:t>
            </a:r>
          </a:p>
          <a:p>
            <a:pPr marL="342900" indent="-342900">
              <a:spcBef>
                <a:spcPct val="20000"/>
              </a:spcBef>
              <a:buFontTx/>
              <a:buChar char="•"/>
            </a:pPr>
            <a:r>
              <a:rPr lang="en-US" b="1"/>
              <a:t>Stimulates contraction of myoepithelial cells in the breast to cause milk letdown  </a:t>
            </a:r>
          </a:p>
        </p:txBody>
      </p:sp>
      <p:grpSp>
        <p:nvGrpSpPr>
          <p:cNvPr id="12292" name="Group 4"/>
          <p:cNvGrpSpPr>
            <a:grpSpLocks/>
          </p:cNvGrpSpPr>
          <p:nvPr/>
        </p:nvGrpSpPr>
        <p:grpSpPr bwMode="auto">
          <a:xfrm>
            <a:off x="1228725" y="1652588"/>
            <a:ext cx="6686550" cy="2651125"/>
            <a:chOff x="0" y="0"/>
            <a:chExt cx="4212" cy="1670"/>
          </a:xfrm>
        </p:grpSpPr>
        <p:sp>
          <p:nvSpPr>
            <p:cNvPr id="12295" name="Rectangle 5"/>
            <p:cNvSpPr>
              <a:spLocks noChangeArrowheads="1"/>
            </p:cNvSpPr>
            <p:nvPr/>
          </p:nvSpPr>
          <p:spPr bwMode="auto">
            <a:xfrm>
              <a:off x="0" y="0"/>
              <a:ext cx="4212" cy="291"/>
            </a:xfrm>
            <a:prstGeom prst="rect">
              <a:avLst/>
            </a:prstGeom>
            <a:noFill/>
            <a:ln w="9525">
              <a:noFill/>
              <a:miter lim="800000"/>
              <a:headEnd/>
              <a:tailEnd/>
            </a:ln>
          </p:spPr>
          <p:txBody>
            <a:bodyPr>
              <a:spAutoFit/>
            </a:bodyPr>
            <a:lstStyle/>
            <a:p>
              <a:endParaRPr lang="en-US"/>
            </a:p>
          </p:txBody>
        </p:sp>
        <p:grpSp>
          <p:nvGrpSpPr>
            <p:cNvPr id="12296" name="Group 6"/>
            <p:cNvGrpSpPr>
              <a:grpSpLocks/>
            </p:cNvGrpSpPr>
            <p:nvPr/>
          </p:nvGrpSpPr>
          <p:grpSpPr bwMode="auto">
            <a:xfrm>
              <a:off x="0" y="0"/>
              <a:ext cx="3197" cy="1670"/>
              <a:chOff x="0" y="0"/>
              <a:chExt cx="3197" cy="1670"/>
            </a:xfrm>
          </p:grpSpPr>
          <p:sp>
            <p:nvSpPr>
              <p:cNvPr id="12297" name="Rectangle 7"/>
              <p:cNvSpPr>
                <a:spLocks noChangeArrowheads="1"/>
              </p:cNvSpPr>
              <p:nvPr/>
            </p:nvSpPr>
            <p:spPr bwMode="auto">
              <a:xfrm>
                <a:off x="0" y="0"/>
                <a:ext cx="3197" cy="291"/>
              </a:xfrm>
              <a:prstGeom prst="rect">
                <a:avLst/>
              </a:prstGeom>
              <a:noFill/>
              <a:ln w="9525">
                <a:noFill/>
                <a:miter lim="800000"/>
                <a:headEnd/>
                <a:tailEnd/>
              </a:ln>
            </p:spPr>
            <p:txBody>
              <a:bodyPr>
                <a:spAutoFit/>
              </a:bodyPr>
              <a:lstStyle/>
              <a:p>
                <a:endParaRPr lang="en-US"/>
              </a:p>
            </p:txBody>
          </p:sp>
          <p:sp>
            <p:nvSpPr>
              <p:cNvPr id="12298" name="Rectangle 8"/>
              <p:cNvSpPr>
                <a:spLocks noChangeArrowheads="1"/>
              </p:cNvSpPr>
              <p:nvPr/>
            </p:nvSpPr>
            <p:spPr bwMode="auto">
              <a:xfrm>
                <a:off x="0" y="0"/>
                <a:ext cx="3197" cy="1670"/>
              </a:xfrm>
              <a:prstGeom prst="rect">
                <a:avLst/>
              </a:prstGeom>
              <a:noFill/>
              <a:ln w="9525">
                <a:noFill/>
                <a:miter lim="800000"/>
                <a:headEnd/>
                <a:tailEnd/>
              </a:ln>
            </p:spPr>
            <p:txBody>
              <a:bodyPr/>
              <a:lstStyle/>
              <a:p>
                <a:pPr algn="ctr"/>
                <a:r>
                  <a:rPr lang="en-US" sz="14400"/>
                  <a:t> </a:t>
                </a:r>
                <a:r>
                  <a:rPr lang="en-US"/>
                  <a:t>                  </a:t>
                </a:r>
              </a:p>
              <a:p>
                <a:pPr algn="ctr" eaLnBrk="0" hangingPunct="0"/>
                <a:endParaRPr lang="en-US"/>
              </a:p>
            </p:txBody>
          </p:sp>
        </p:grpSp>
      </p:grpSp>
      <p:pic>
        <p:nvPicPr>
          <p:cNvPr id="12293" name="Picture 9" descr="D:\Birth picture.jpg"/>
          <p:cNvPicPr>
            <a:picLocks noChangeAspect="1" noChangeArrowheads="1"/>
          </p:cNvPicPr>
          <p:nvPr/>
        </p:nvPicPr>
        <p:blipFill>
          <a:blip r:embed="rId2" cstate="print"/>
          <a:srcRect/>
          <a:stretch>
            <a:fillRect/>
          </a:stretch>
        </p:blipFill>
        <p:spPr bwMode="auto">
          <a:xfrm>
            <a:off x="3048000" y="838200"/>
            <a:ext cx="3862388" cy="5257800"/>
          </a:xfrm>
          <a:prstGeom prst="rect">
            <a:avLst/>
          </a:prstGeom>
          <a:noFill/>
          <a:ln w="9525">
            <a:noFill/>
            <a:miter lim="800000"/>
            <a:headEnd/>
            <a:tailEnd/>
          </a:ln>
        </p:spPr>
      </p:pic>
      <p:pic>
        <p:nvPicPr>
          <p:cNvPr id="12294" name="Picture 10" descr="http://www.breastfeeding.com/art_gallery/art_images/album_georgina1_sm.jpg">
            <a:hlinkClick r:id="rId3"/>
          </p:cNvPr>
          <p:cNvPicPr>
            <a:picLocks noChangeAspect="1" noChangeArrowheads="1"/>
          </p:cNvPicPr>
          <p:nvPr/>
        </p:nvPicPr>
        <p:blipFill>
          <a:blip r:embed="rId4" cstate="print"/>
          <a:srcRect/>
          <a:stretch>
            <a:fillRect/>
          </a:stretch>
        </p:blipFill>
        <p:spPr bwMode="auto">
          <a:xfrm>
            <a:off x="5927725" y="1981200"/>
            <a:ext cx="32162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4800" y="228600"/>
            <a:ext cx="8534400" cy="1066800"/>
          </a:xfrm>
          <a:prstGeom prst="rect">
            <a:avLst/>
          </a:prstGeom>
          <a:noFill/>
          <a:ln w="9525">
            <a:noFill/>
            <a:miter lim="800000"/>
            <a:headEnd/>
            <a:tailEnd/>
          </a:ln>
        </p:spPr>
        <p:txBody>
          <a:bodyPr anchor="ctr"/>
          <a:lstStyle/>
          <a:p>
            <a:pPr algn="ctr"/>
            <a:r>
              <a:rPr lang="en-US" sz="3600" b="1"/>
              <a:t>Hormones Released from the Anterior Pituitary or Adenohypophysis </a:t>
            </a:r>
          </a:p>
        </p:txBody>
      </p:sp>
      <p:sp>
        <p:nvSpPr>
          <p:cNvPr id="13315" name="Rectangle 3"/>
          <p:cNvSpPr>
            <a:spLocks noChangeArrowheads="1"/>
          </p:cNvSpPr>
          <p:nvPr/>
        </p:nvSpPr>
        <p:spPr bwMode="auto">
          <a:xfrm>
            <a:off x="228600" y="1600200"/>
            <a:ext cx="4267200" cy="4572000"/>
          </a:xfrm>
          <a:prstGeom prst="rect">
            <a:avLst/>
          </a:prstGeom>
          <a:noFill/>
          <a:ln w="9525">
            <a:noFill/>
            <a:miter lim="800000"/>
            <a:headEnd/>
            <a:tailEnd/>
          </a:ln>
        </p:spPr>
        <p:txBody>
          <a:bodyPr/>
          <a:lstStyle/>
          <a:p>
            <a:pPr marL="342900" indent="-342900">
              <a:lnSpc>
                <a:spcPct val="90000"/>
              </a:lnSpc>
              <a:spcBef>
                <a:spcPct val="20000"/>
              </a:spcBef>
            </a:pPr>
            <a:r>
              <a:rPr lang="en-US" b="1" u="sng"/>
              <a:t>Somatotrophs</a:t>
            </a:r>
            <a:r>
              <a:rPr lang="en-US" b="1"/>
              <a:t>:</a:t>
            </a:r>
          </a:p>
          <a:p>
            <a:pPr marL="342900" indent="-342900">
              <a:lnSpc>
                <a:spcPct val="90000"/>
              </a:lnSpc>
              <a:spcBef>
                <a:spcPct val="20000"/>
              </a:spcBef>
            </a:pPr>
            <a:r>
              <a:rPr lang="en-US" sz="2000" b="1"/>
              <a:t>	Human growth hormone or somatotrophin (hGH)</a:t>
            </a:r>
          </a:p>
          <a:p>
            <a:pPr marL="342900" indent="-342900">
              <a:lnSpc>
                <a:spcPct val="90000"/>
              </a:lnSpc>
              <a:spcBef>
                <a:spcPct val="20000"/>
              </a:spcBef>
            </a:pPr>
            <a:r>
              <a:rPr lang="en-US" sz="2000" b="1"/>
              <a:t>	</a:t>
            </a:r>
            <a:r>
              <a:rPr lang="en-US" sz="2000" b="1" u="sng"/>
              <a:t>Hypothalamic control</a:t>
            </a:r>
            <a:r>
              <a:rPr lang="en-US" sz="2000" b="1"/>
              <a:t>:</a:t>
            </a:r>
          </a:p>
          <a:p>
            <a:pPr marL="342900" indent="-342900">
              <a:lnSpc>
                <a:spcPct val="90000"/>
              </a:lnSpc>
              <a:spcBef>
                <a:spcPct val="20000"/>
              </a:spcBef>
            </a:pPr>
            <a:r>
              <a:rPr lang="en-US" sz="2000" b="1"/>
              <a:t>	hGH releasing hormone (GHRH)</a:t>
            </a:r>
          </a:p>
          <a:p>
            <a:pPr marL="342900" indent="-342900">
              <a:lnSpc>
                <a:spcPct val="90000"/>
              </a:lnSpc>
              <a:spcBef>
                <a:spcPct val="20000"/>
              </a:spcBef>
            </a:pPr>
            <a:r>
              <a:rPr lang="en-US" sz="2000" b="1"/>
              <a:t>	hGH inhibiting hormone (GHIH)</a:t>
            </a:r>
          </a:p>
          <a:p>
            <a:pPr marL="342900" indent="-342900">
              <a:lnSpc>
                <a:spcPct val="90000"/>
              </a:lnSpc>
              <a:spcBef>
                <a:spcPct val="20000"/>
              </a:spcBef>
            </a:pPr>
            <a:r>
              <a:rPr lang="en-US" b="1" u="sng"/>
              <a:t>Thyrotrophs</a:t>
            </a:r>
            <a:r>
              <a:rPr lang="en-US" b="1"/>
              <a:t>:</a:t>
            </a:r>
            <a:endParaRPr lang="en-US" b="1" u="sng"/>
          </a:p>
          <a:p>
            <a:pPr marL="342900" indent="-342900">
              <a:lnSpc>
                <a:spcPct val="90000"/>
              </a:lnSpc>
              <a:spcBef>
                <a:spcPct val="20000"/>
              </a:spcBef>
            </a:pPr>
            <a:r>
              <a:rPr lang="en-US" b="1"/>
              <a:t>	</a:t>
            </a:r>
            <a:r>
              <a:rPr lang="en-US" sz="2000" b="1"/>
              <a:t>Thyroid-stimulating hormone (TSH)</a:t>
            </a:r>
          </a:p>
          <a:p>
            <a:pPr marL="342900" indent="-342900">
              <a:lnSpc>
                <a:spcPct val="90000"/>
              </a:lnSpc>
              <a:spcBef>
                <a:spcPct val="20000"/>
              </a:spcBef>
            </a:pPr>
            <a:r>
              <a:rPr lang="en-US" b="1"/>
              <a:t>	 </a:t>
            </a:r>
            <a:r>
              <a:rPr lang="en-US" sz="2000" b="1" u="sng"/>
              <a:t>Hypothalamic control</a:t>
            </a:r>
            <a:r>
              <a:rPr lang="en-US" sz="2000" b="1"/>
              <a:t>:</a:t>
            </a:r>
          </a:p>
          <a:p>
            <a:pPr marL="342900" indent="-342900">
              <a:lnSpc>
                <a:spcPct val="90000"/>
              </a:lnSpc>
              <a:spcBef>
                <a:spcPct val="20000"/>
              </a:spcBef>
            </a:pPr>
            <a:r>
              <a:rPr lang="en-US" b="1"/>
              <a:t>	Thyrotropin releasing hormone (TRH)</a:t>
            </a:r>
          </a:p>
          <a:p>
            <a:pPr marL="342900" indent="-342900">
              <a:lnSpc>
                <a:spcPct val="90000"/>
              </a:lnSpc>
              <a:spcBef>
                <a:spcPct val="20000"/>
              </a:spcBef>
            </a:pPr>
            <a:r>
              <a:rPr lang="en-US" b="1"/>
              <a:t>	(GHIH)</a:t>
            </a:r>
          </a:p>
          <a:p>
            <a:pPr marL="342900" indent="-342900">
              <a:lnSpc>
                <a:spcPct val="90000"/>
              </a:lnSpc>
              <a:spcBef>
                <a:spcPct val="20000"/>
              </a:spcBef>
            </a:pPr>
            <a:r>
              <a:rPr lang="en-US" sz="2000" b="1"/>
              <a:t>	</a:t>
            </a:r>
          </a:p>
        </p:txBody>
      </p:sp>
      <p:pic>
        <p:nvPicPr>
          <p:cNvPr id="13316" name="Picture 4" descr="E:\MEDIA\1775\177500.JPG"/>
          <p:cNvPicPr>
            <a:picLocks noChangeAspect="1" noChangeArrowheads="1"/>
          </p:cNvPicPr>
          <p:nvPr/>
        </p:nvPicPr>
        <p:blipFill>
          <a:blip r:embed="rId2" cstate="print"/>
          <a:srcRect/>
          <a:stretch>
            <a:fillRect/>
          </a:stretch>
        </p:blipFill>
        <p:spPr bwMode="auto">
          <a:xfrm>
            <a:off x="4343400" y="2046288"/>
            <a:ext cx="4800600" cy="407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228600"/>
            <a:ext cx="8686800" cy="1143000"/>
          </a:xfrm>
          <a:prstGeom prst="rect">
            <a:avLst/>
          </a:prstGeom>
          <a:noFill/>
          <a:ln w="9525">
            <a:noFill/>
            <a:miter lim="800000"/>
            <a:headEnd/>
            <a:tailEnd/>
          </a:ln>
        </p:spPr>
        <p:txBody>
          <a:bodyPr anchor="ctr"/>
          <a:lstStyle/>
          <a:p>
            <a:pPr algn="ctr"/>
            <a:r>
              <a:rPr lang="en-US" sz="3600" b="1"/>
              <a:t>Hormones Released from the Anterior Pituitary or Adenohypophysis</a:t>
            </a:r>
          </a:p>
        </p:txBody>
      </p:sp>
      <p:sp>
        <p:nvSpPr>
          <p:cNvPr id="14339" name="Rectangle 3"/>
          <p:cNvSpPr>
            <a:spLocks noChangeArrowheads="1"/>
          </p:cNvSpPr>
          <p:nvPr/>
        </p:nvSpPr>
        <p:spPr bwMode="auto">
          <a:xfrm>
            <a:off x="0" y="1600200"/>
            <a:ext cx="4495800" cy="4953000"/>
          </a:xfrm>
          <a:prstGeom prst="rect">
            <a:avLst/>
          </a:prstGeom>
          <a:noFill/>
          <a:ln w="9525">
            <a:noFill/>
            <a:miter lim="800000"/>
            <a:headEnd/>
            <a:tailEnd/>
          </a:ln>
        </p:spPr>
        <p:txBody>
          <a:bodyPr/>
          <a:lstStyle/>
          <a:p>
            <a:pPr marL="342900" indent="-342900">
              <a:spcBef>
                <a:spcPct val="20000"/>
              </a:spcBef>
              <a:buFontTx/>
              <a:buChar char="•"/>
            </a:pPr>
            <a:r>
              <a:rPr lang="en-US" b="1" u="sng"/>
              <a:t>Gonadotrophs</a:t>
            </a:r>
            <a:r>
              <a:rPr lang="en-US" sz="2000" b="1"/>
              <a:t>:</a:t>
            </a:r>
          </a:p>
          <a:p>
            <a:pPr marL="342900" indent="-342900">
              <a:spcBef>
                <a:spcPct val="20000"/>
              </a:spcBef>
            </a:pPr>
            <a:r>
              <a:rPr lang="en-US" sz="2000" b="1"/>
              <a:t>	Follicle-stimulating hormone (FSH)</a:t>
            </a:r>
          </a:p>
          <a:p>
            <a:pPr marL="342900" indent="-342900">
              <a:spcBef>
                <a:spcPct val="20000"/>
              </a:spcBef>
            </a:pPr>
            <a:r>
              <a:rPr lang="en-US" sz="2000" b="1"/>
              <a:t>	Luteinizing hormone (LH)</a:t>
            </a:r>
          </a:p>
          <a:p>
            <a:pPr marL="342900" indent="-342900">
              <a:spcBef>
                <a:spcPct val="20000"/>
              </a:spcBef>
            </a:pPr>
            <a:r>
              <a:rPr lang="en-US" sz="2000" b="1" u="sng"/>
              <a:t>Hypothalamic control</a:t>
            </a:r>
            <a:r>
              <a:rPr lang="en-US" sz="2000" b="1"/>
              <a:t>:</a:t>
            </a:r>
          </a:p>
          <a:p>
            <a:pPr marL="342900" indent="-342900">
              <a:spcBef>
                <a:spcPct val="20000"/>
              </a:spcBef>
            </a:pPr>
            <a:r>
              <a:rPr lang="en-US" sz="2000" b="1"/>
              <a:t>	Gonadotropic releasing hormone (GnRH)</a:t>
            </a:r>
          </a:p>
          <a:p>
            <a:pPr marL="342900" indent="-342900">
              <a:spcBef>
                <a:spcPct val="20000"/>
              </a:spcBef>
              <a:buFontTx/>
              <a:buChar char="•"/>
            </a:pPr>
            <a:r>
              <a:rPr lang="en-US" b="1" u="sng"/>
              <a:t>Lactotrophs:</a:t>
            </a:r>
          </a:p>
          <a:p>
            <a:pPr marL="342900" indent="-342900">
              <a:spcBef>
                <a:spcPct val="20000"/>
              </a:spcBef>
            </a:pPr>
            <a:r>
              <a:rPr lang="en-US" sz="2000" b="1"/>
              <a:t>	Prolactin (PRL) </a:t>
            </a:r>
          </a:p>
          <a:p>
            <a:pPr marL="342900" indent="-342900">
              <a:spcBef>
                <a:spcPct val="20000"/>
              </a:spcBef>
            </a:pPr>
            <a:r>
              <a:rPr lang="en-US" sz="2000" b="1" u="sng"/>
              <a:t>Hypothalamic control</a:t>
            </a:r>
            <a:r>
              <a:rPr lang="en-US" sz="2000" b="1"/>
              <a:t>:</a:t>
            </a:r>
          </a:p>
          <a:p>
            <a:pPr marL="342900" indent="-342900">
              <a:spcBef>
                <a:spcPct val="20000"/>
              </a:spcBef>
            </a:pPr>
            <a:r>
              <a:rPr lang="en-US" sz="2000" b="1"/>
              <a:t>	Prolactin releasing hormone (PRH) and TRH</a:t>
            </a:r>
          </a:p>
          <a:p>
            <a:pPr marL="342900" indent="-342900">
              <a:spcBef>
                <a:spcPct val="20000"/>
              </a:spcBef>
            </a:pPr>
            <a:r>
              <a:rPr lang="en-US" sz="2000" b="1"/>
              <a:t>	Prolactin inhibiting hormone PIH or dopamine</a:t>
            </a:r>
          </a:p>
          <a:p>
            <a:pPr marL="742950" lvl="1" indent="-285750">
              <a:spcBef>
                <a:spcPct val="20000"/>
              </a:spcBef>
              <a:buFontTx/>
              <a:buChar char="–"/>
            </a:pPr>
            <a:endParaRPr lang="en-US" sz="1800" b="1"/>
          </a:p>
          <a:p>
            <a:pPr marL="342900" indent="-342900">
              <a:spcBef>
                <a:spcPct val="20000"/>
              </a:spcBef>
            </a:pPr>
            <a:endParaRPr lang="en-US" sz="2000" b="1"/>
          </a:p>
        </p:txBody>
      </p:sp>
      <p:pic>
        <p:nvPicPr>
          <p:cNvPr id="14340" name="Picture 4" descr="E:\MEDIA\1738\173867.JPG"/>
          <p:cNvPicPr>
            <a:picLocks noChangeAspect="1" noChangeArrowheads="1"/>
          </p:cNvPicPr>
          <p:nvPr/>
        </p:nvPicPr>
        <p:blipFill>
          <a:blip r:embed="rId2" cstate="print"/>
          <a:srcRect/>
          <a:stretch>
            <a:fillRect/>
          </a:stretch>
        </p:blipFill>
        <p:spPr bwMode="auto">
          <a:xfrm>
            <a:off x="4343400" y="1676400"/>
            <a:ext cx="4800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381000"/>
            <a:ext cx="8610600" cy="1295400"/>
          </a:xfrm>
          <a:prstGeom prst="rect">
            <a:avLst/>
          </a:prstGeom>
          <a:noFill/>
          <a:ln w="9525">
            <a:noFill/>
            <a:miter lim="800000"/>
            <a:headEnd/>
            <a:tailEnd/>
          </a:ln>
        </p:spPr>
        <p:txBody>
          <a:bodyPr anchor="ctr"/>
          <a:lstStyle/>
          <a:p>
            <a:pPr algn="ctr"/>
            <a:r>
              <a:rPr lang="en-US" sz="4000" b="1"/>
              <a:t>Hormones Released from the Anterior Pituitary or Adenohypophysis</a:t>
            </a:r>
          </a:p>
        </p:txBody>
      </p:sp>
      <p:sp>
        <p:nvSpPr>
          <p:cNvPr id="15363" name="Rectangle 3"/>
          <p:cNvSpPr>
            <a:spLocks noChangeArrowheads="1"/>
          </p:cNvSpPr>
          <p:nvPr/>
        </p:nvSpPr>
        <p:spPr bwMode="auto">
          <a:xfrm>
            <a:off x="228600" y="1981200"/>
            <a:ext cx="3810000" cy="4114800"/>
          </a:xfrm>
          <a:prstGeom prst="rect">
            <a:avLst/>
          </a:prstGeom>
          <a:noFill/>
          <a:ln w="9525">
            <a:noFill/>
            <a:miter lim="800000"/>
            <a:headEnd/>
            <a:tailEnd/>
          </a:ln>
        </p:spPr>
        <p:txBody>
          <a:bodyPr/>
          <a:lstStyle/>
          <a:p>
            <a:pPr marL="342900" indent="-342900">
              <a:spcBef>
                <a:spcPct val="20000"/>
              </a:spcBef>
            </a:pPr>
            <a:r>
              <a:rPr lang="en-US" b="1" u="sng"/>
              <a:t>Corticotrophs</a:t>
            </a:r>
            <a:r>
              <a:rPr lang="en-US" b="1"/>
              <a:t>:</a:t>
            </a:r>
          </a:p>
          <a:p>
            <a:pPr marL="342900" indent="-342900">
              <a:spcBef>
                <a:spcPct val="20000"/>
              </a:spcBef>
            </a:pPr>
            <a:r>
              <a:rPr lang="en-US" sz="2000" b="1"/>
              <a:t>	Adrenocorticotropic hormone (ACTH)</a:t>
            </a:r>
          </a:p>
          <a:p>
            <a:pPr marL="342900" indent="-342900">
              <a:spcBef>
                <a:spcPct val="20000"/>
              </a:spcBef>
            </a:pPr>
            <a:r>
              <a:rPr lang="en-US" sz="2000" b="1"/>
              <a:t>	Melanocyte-stimulating hormone (MSH)</a:t>
            </a:r>
          </a:p>
          <a:p>
            <a:pPr marL="342900" indent="-342900">
              <a:spcBef>
                <a:spcPct val="20000"/>
              </a:spcBef>
            </a:pPr>
            <a:r>
              <a:rPr lang="en-US" sz="2000" b="1" u="sng"/>
              <a:t>Hypothalamic control</a:t>
            </a:r>
            <a:r>
              <a:rPr lang="en-US" sz="2000" b="1"/>
              <a:t>:</a:t>
            </a:r>
          </a:p>
          <a:p>
            <a:pPr marL="342900" indent="-342900">
              <a:spcBef>
                <a:spcPct val="20000"/>
              </a:spcBef>
            </a:pPr>
            <a:r>
              <a:rPr lang="en-US" sz="2000" b="1"/>
              <a:t>	Corticotrophin releasing hormone (CRH)</a:t>
            </a:r>
          </a:p>
          <a:p>
            <a:pPr marL="342900" indent="-342900">
              <a:spcBef>
                <a:spcPct val="20000"/>
              </a:spcBef>
            </a:pPr>
            <a:r>
              <a:rPr lang="en-US" sz="2000" b="1"/>
              <a:t>	For MSH inhibition dopamine</a:t>
            </a:r>
          </a:p>
        </p:txBody>
      </p:sp>
      <p:pic>
        <p:nvPicPr>
          <p:cNvPr id="15364" name="Picture 4" descr="E:\MEDIA\1738\173880.JPG"/>
          <p:cNvPicPr>
            <a:picLocks noChangeAspect="1" noChangeArrowheads="1"/>
          </p:cNvPicPr>
          <p:nvPr/>
        </p:nvPicPr>
        <p:blipFill>
          <a:blip r:embed="rId2" cstate="print"/>
          <a:srcRect/>
          <a:stretch>
            <a:fillRect/>
          </a:stretch>
        </p:blipFill>
        <p:spPr bwMode="auto">
          <a:xfrm>
            <a:off x="3962400" y="1828800"/>
            <a:ext cx="5181600" cy="395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04800"/>
            <a:ext cx="8610600" cy="1219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en-US" sz="4000" b="1" kern="0" smtClean="0">
                <a:solidFill>
                  <a:schemeClr val="tx1"/>
                </a:solidFill>
              </a:rPr>
              <a:t>Hormones Released from the Anterior Pituitary or Adenohypophysis</a:t>
            </a:r>
            <a:endParaRPr lang="en-US" sz="4000" b="1" kern="0" dirty="0" smtClean="0">
              <a:solidFill>
                <a:schemeClr val="tx1"/>
              </a:solidFill>
            </a:endParaRPr>
          </a:p>
        </p:txBody>
      </p:sp>
      <p:sp>
        <p:nvSpPr>
          <p:cNvPr id="3" name="Rectangle 3"/>
          <p:cNvSpPr txBox="1">
            <a:spLocks noChangeArrowheads="1"/>
          </p:cNvSpPr>
          <p:nvPr/>
        </p:nvSpPr>
        <p:spPr>
          <a:xfrm>
            <a:off x="304800" y="1981200"/>
            <a:ext cx="44958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400" b="1" i="1" u="sng" kern="0" smtClean="0"/>
              <a:t>Somatotrophs</a:t>
            </a:r>
          </a:p>
          <a:p>
            <a:pPr eaLnBrk="1" hangingPunct="1">
              <a:lnSpc>
                <a:spcPct val="90000"/>
              </a:lnSpc>
              <a:buFontTx/>
              <a:buNone/>
            </a:pPr>
            <a:r>
              <a:rPr lang="en-US" sz="2400" b="1" kern="0" smtClean="0"/>
              <a:t>	Human Growth Hormone (hGH)</a:t>
            </a:r>
          </a:p>
          <a:p>
            <a:pPr eaLnBrk="1" hangingPunct="1">
              <a:lnSpc>
                <a:spcPct val="90000"/>
              </a:lnSpc>
              <a:buFontTx/>
              <a:buNone/>
            </a:pPr>
            <a:endParaRPr lang="en-US" sz="800" b="1" kern="0" smtClean="0"/>
          </a:p>
          <a:p>
            <a:pPr eaLnBrk="1" hangingPunct="1">
              <a:lnSpc>
                <a:spcPct val="90000"/>
              </a:lnSpc>
            </a:pPr>
            <a:r>
              <a:rPr lang="en-US" sz="2400" b="1" i="1" kern="0" smtClean="0"/>
              <a:t>Hypothalamic control</a:t>
            </a:r>
          </a:p>
          <a:p>
            <a:pPr eaLnBrk="1" hangingPunct="1">
              <a:lnSpc>
                <a:spcPct val="90000"/>
              </a:lnSpc>
              <a:buFontTx/>
              <a:buNone/>
            </a:pPr>
            <a:r>
              <a:rPr lang="en-US" sz="2400" b="1" kern="0" smtClean="0"/>
              <a:t>	hGH releasing hormone</a:t>
            </a:r>
          </a:p>
          <a:p>
            <a:pPr eaLnBrk="1" hangingPunct="1">
              <a:lnSpc>
                <a:spcPct val="90000"/>
              </a:lnSpc>
              <a:buFontTx/>
              <a:buNone/>
            </a:pPr>
            <a:r>
              <a:rPr lang="en-US" sz="2400" b="1" kern="0" smtClean="0"/>
              <a:t>	hGH inhibiting hormone</a:t>
            </a:r>
          </a:p>
          <a:p>
            <a:pPr eaLnBrk="1" hangingPunct="1">
              <a:lnSpc>
                <a:spcPct val="90000"/>
              </a:lnSpc>
              <a:buFontTx/>
              <a:buNone/>
            </a:pPr>
            <a:endParaRPr lang="en-US" sz="800" b="1" kern="0" smtClean="0"/>
          </a:p>
          <a:p>
            <a:pPr eaLnBrk="1" hangingPunct="1">
              <a:lnSpc>
                <a:spcPct val="90000"/>
              </a:lnSpc>
            </a:pPr>
            <a:r>
              <a:rPr lang="en-US" sz="2400" b="1" i="1" kern="0" smtClean="0"/>
              <a:t>Target Tissues</a:t>
            </a:r>
            <a:r>
              <a:rPr lang="en-US" sz="2400" b="1" kern="0" smtClean="0"/>
              <a:t>:</a:t>
            </a:r>
          </a:p>
          <a:p>
            <a:pPr eaLnBrk="1" hangingPunct="1">
              <a:lnSpc>
                <a:spcPct val="90000"/>
              </a:lnSpc>
              <a:buFontTx/>
              <a:buNone/>
            </a:pPr>
            <a:r>
              <a:rPr lang="en-US" sz="2400" b="1" kern="0" smtClean="0"/>
              <a:t>	General body cells, particularly bone, muscle, cartilage, and the liver.</a:t>
            </a:r>
          </a:p>
        </p:txBody>
      </p:sp>
      <p:pic>
        <p:nvPicPr>
          <p:cNvPr id="4" name="Picture 5" descr="ENDO0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43400" y="1911350"/>
            <a:ext cx="4419600" cy="4337050"/>
          </a:xfrm>
          <a:prstGeom prst="rect">
            <a:avLst/>
          </a:prstGeom>
          <a:noFill/>
        </p:spPr>
      </p:pic>
      <p:sp>
        <p:nvSpPr>
          <p:cNvPr id="5" name="Slide Number Placeholder 4"/>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814C34-A3F3-4938-8203-6FF8B6982E9E}" type="slidenum">
              <a:rPr lang="en-US" sz="1400"/>
              <a:pPr eaLnBrk="1" hangingPunct="1"/>
              <a:t>15</a:t>
            </a:fld>
            <a:endParaRPr lang="en-US" sz="1400"/>
          </a:p>
        </p:txBody>
      </p:sp>
    </p:spTree>
    <p:extLst>
      <p:ext uri="{BB962C8B-B14F-4D97-AF65-F5344CB8AC3E}">
        <p14:creationId xmlns:p14="http://schemas.microsoft.com/office/powerpoint/2010/main" val="3355883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04800"/>
            <a:ext cx="8610600" cy="1219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en-US" sz="4000" b="1" kern="0" smtClean="0">
                <a:solidFill>
                  <a:schemeClr val="tx1"/>
                </a:solidFill>
              </a:rPr>
              <a:t>Hormones Released from the Anterior Pituitary or Adenohypophysis</a:t>
            </a:r>
          </a:p>
        </p:txBody>
      </p:sp>
      <p:sp>
        <p:nvSpPr>
          <p:cNvPr id="3" name="Rectangle 3"/>
          <p:cNvSpPr txBox="1">
            <a:spLocks noChangeArrowheads="1"/>
          </p:cNvSpPr>
          <p:nvPr/>
        </p:nvSpPr>
        <p:spPr>
          <a:xfrm>
            <a:off x="304800" y="2057400"/>
            <a:ext cx="48006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gn="ctr" eaLnBrk="1" hangingPunct="1">
              <a:lnSpc>
                <a:spcPct val="90000"/>
              </a:lnSpc>
              <a:buFontTx/>
              <a:buNone/>
            </a:pPr>
            <a:r>
              <a:rPr lang="en-US" sz="2400" b="1" i="1" u="sng" kern="0" smtClean="0"/>
              <a:t>Hormone affects:</a:t>
            </a:r>
          </a:p>
          <a:p>
            <a:pPr marL="533400" indent="-533400" algn="ctr" eaLnBrk="1" hangingPunct="1">
              <a:lnSpc>
                <a:spcPct val="90000"/>
              </a:lnSpc>
              <a:buFontTx/>
              <a:buNone/>
            </a:pPr>
            <a:endParaRPr lang="en-US" sz="800" b="1" i="1" u="sng" kern="0" smtClean="0"/>
          </a:p>
          <a:p>
            <a:pPr marL="533400" indent="-533400" eaLnBrk="1" hangingPunct="1">
              <a:lnSpc>
                <a:spcPct val="90000"/>
              </a:lnSpc>
              <a:buFontTx/>
              <a:buAutoNum type="arabicPeriod"/>
            </a:pPr>
            <a:r>
              <a:rPr lang="en-US" sz="2400" b="1" kern="0" smtClean="0"/>
              <a:t>promotes the synthesis of insulin-like growth factors</a:t>
            </a:r>
          </a:p>
          <a:p>
            <a:pPr marL="533400" indent="-533400" eaLnBrk="1" hangingPunct="1">
              <a:lnSpc>
                <a:spcPct val="90000"/>
              </a:lnSpc>
              <a:buFontTx/>
              <a:buAutoNum type="arabicPeriod"/>
            </a:pPr>
            <a:r>
              <a:rPr lang="en-US" sz="2400" b="1" kern="0" smtClean="0"/>
              <a:t>Controls normal growth patterns by increasing protein synthesis, lipolysis, ATP production, and carbohydrate metabolism</a:t>
            </a:r>
          </a:p>
          <a:p>
            <a:pPr marL="533400" indent="-533400" eaLnBrk="1" hangingPunct="1">
              <a:lnSpc>
                <a:spcPct val="90000"/>
              </a:lnSpc>
              <a:buFontTx/>
              <a:buAutoNum type="arabicPeriod"/>
            </a:pPr>
            <a:r>
              <a:rPr lang="en-US" sz="2400" b="1" kern="0" smtClean="0"/>
              <a:t>In adults, it help maintain muscle and bone mass and promote healing and tissue repair</a:t>
            </a:r>
          </a:p>
          <a:p>
            <a:pPr marL="533400" indent="-533400" eaLnBrk="1" hangingPunct="1">
              <a:lnSpc>
                <a:spcPct val="90000"/>
              </a:lnSpc>
              <a:buFontTx/>
              <a:buNone/>
            </a:pPr>
            <a:endParaRPr lang="en-US" sz="2400" b="1" kern="0" smtClean="0"/>
          </a:p>
          <a:p>
            <a:pPr marL="533400" indent="-533400" eaLnBrk="1" hangingPunct="1">
              <a:lnSpc>
                <a:spcPct val="90000"/>
              </a:lnSpc>
              <a:buFontTx/>
              <a:buNone/>
            </a:pPr>
            <a:endParaRPr lang="en-US" sz="2400" b="1" kern="0" smtClean="0"/>
          </a:p>
        </p:txBody>
      </p:sp>
      <p:pic>
        <p:nvPicPr>
          <p:cNvPr id="4" name="Picture 6" descr="177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62600" y="1676400"/>
            <a:ext cx="3292475" cy="5181600"/>
          </a:xfrm>
          <a:prstGeom prst="rect">
            <a:avLst/>
          </a:prstGeom>
          <a:noFill/>
        </p:spPr>
      </p:pic>
      <p:sp>
        <p:nvSpPr>
          <p:cNvPr id="5" name="Slide Number Placeholder 4"/>
          <p:cNvSpPr>
            <a:spLocks noGrp="1"/>
          </p:cNvSpPr>
          <p:nvPr>
            <p:ph type="sldNum" sz="quarter" idx="12"/>
          </p:nvPr>
        </p:nvSpPr>
        <p:spPr>
          <a:xfrm>
            <a:off x="0" y="6400800"/>
            <a:ext cx="533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7FA0B2-A836-4024-8903-1C38B5E63F45}" type="slidenum">
              <a:rPr lang="en-US" sz="1400"/>
              <a:pPr eaLnBrk="1" hangingPunct="1"/>
              <a:t>16</a:t>
            </a:fld>
            <a:endParaRPr lang="en-US" sz="1400"/>
          </a:p>
        </p:txBody>
      </p:sp>
    </p:spTree>
    <p:extLst>
      <p:ext uri="{BB962C8B-B14F-4D97-AF65-F5344CB8AC3E}">
        <p14:creationId xmlns:p14="http://schemas.microsoft.com/office/powerpoint/2010/main" val="29201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04800"/>
            <a:ext cx="8610600"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en-US" sz="3600" b="1" kern="0" smtClean="0">
                <a:solidFill>
                  <a:schemeClr val="tx1"/>
                </a:solidFill>
              </a:rPr>
              <a:t>Hormones Released from the Anterior Pituitary or Adenohypophysis</a:t>
            </a:r>
          </a:p>
        </p:txBody>
      </p:sp>
      <p:sp>
        <p:nvSpPr>
          <p:cNvPr id="3" name="Rectangle 3"/>
          <p:cNvSpPr txBox="1">
            <a:spLocks noChangeArrowheads="1"/>
          </p:cNvSpPr>
          <p:nvPr/>
        </p:nvSpPr>
        <p:spPr>
          <a:xfrm>
            <a:off x="304800" y="1371600"/>
            <a:ext cx="4800600" cy="441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algn="ctr" eaLnBrk="1" hangingPunct="1">
              <a:lnSpc>
                <a:spcPct val="90000"/>
              </a:lnSpc>
              <a:buFontTx/>
              <a:buNone/>
            </a:pPr>
            <a:r>
              <a:rPr lang="en-US" sz="2400" b="1" i="1" u="sng" kern="0" dirty="0" smtClean="0"/>
              <a:t>Hypo-secretion</a:t>
            </a:r>
            <a:r>
              <a:rPr lang="en-US" sz="2400" b="1" kern="0" dirty="0" smtClean="0"/>
              <a:t>:</a:t>
            </a:r>
          </a:p>
          <a:p>
            <a:pPr marL="533400" indent="-533400" algn="ctr" eaLnBrk="1" hangingPunct="1">
              <a:lnSpc>
                <a:spcPct val="90000"/>
              </a:lnSpc>
              <a:buFontTx/>
              <a:buNone/>
            </a:pPr>
            <a:endParaRPr lang="en-US" sz="800" b="1" kern="0" dirty="0" smtClean="0"/>
          </a:p>
          <a:p>
            <a:pPr marL="914400" lvl="1" indent="-457200" eaLnBrk="1" hangingPunct="1">
              <a:lnSpc>
                <a:spcPct val="90000"/>
              </a:lnSpc>
              <a:buFontTx/>
              <a:buNone/>
            </a:pPr>
            <a:r>
              <a:rPr lang="en-US" sz="2000" b="1" kern="0" dirty="0" smtClean="0"/>
              <a:t>During childhood causes pituitary Dwarfism</a:t>
            </a:r>
          </a:p>
          <a:p>
            <a:pPr marL="914400" lvl="1" indent="-457200" eaLnBrk="1" hangingPunct="1">
              <a:lnSpc>
                <a:spcPct val="90000"/>
              </a:lnSpc>
              <a:buFontTx/>
              <a:buNone/>
            </a:pPr>
            <a:endParaRPr lang="en-US" sz="2000" b="1" kern="0" dirty="0" smtClean="0"/>
          </a:p>
          <a:p>
            <a:pPr marL="533400" indent="-533400" algn="ctr" eaLnBrk="1" hangingPunct="1">
              <a:lnSpc>
                <a:spcPct val="90000"/>
              </a:lnSpc>
              <a:buFontTx/>
              <a:buNone/>
            </a:pPr>
            <a:r>
              <a:rPr lang="en-US" sz="2400" b="1" i="1" u="sng" kern="0" dirty="0" smtClean="0"/>
              <a:t>Hyper-secretion:</a:t>
            </a:r>
          </a:p>
          <a:p>
            <a:pPr marL="533400" indent="-533400" eaLnBrk="1" hangingPunct="1">
              <a:lnSpc>
                <a:spcPct val="90000"/>
              </a:lnSpc>
              <a:buFontTx/>
              <a:buNone/>
            </a:pPr>
            <a:r>
              <a:rPr lang="en-US" sz="2400" b="1" kern="0" dirty="0" smtClean="0"/>
              <a:t>	</a:t>
            </a:r>
            <a:r>
              <a:rPr lang="en-US" sz="2000" b="1" kern="0" dirty="0" smtClean="0"/>
              <a:t>During childhood causes</a:t>
            </a:r>
          </a:p>
          <a:p>
            <a:pPr marL="533400" indent="-533400" eaLnBrk="1" hangingPunct="1">
              <a:lnSpc>
                <a:spcPct val="90000"/>
              </a:lnSpc>
              <a:buFontTx/>
              <a:buNone/>
            </a:pPr>
            <a:r>
              <a:rPr lang="en-US" sz="2000" b="1" kern="0" dirty="0" smtClean="0"/>
              <a:t>		Gigantism </a:t>
            </a:r>
          </a:p>
          <a:p>
            <a:pPr marL="533400" indent="-533400" eaLnBrk="1" hangingPunct="1">
              <a:lnSpc>
                <a:spcPct val="90000"/>
              </a:lnSpc>
              <a:buFontTx/>
              <a:buNone/>
            </a:pPr>
            <a:r>
              <a:rPr lang="en-US" sz="2400" b="1" kern="0" dirty="0" smtClean="0"/>
              <a:t>	</a:t>
            </a:r>
            <a:r>
              <a:rPr lang="en-US" sz="2000" b="1" kern="0" dirty="0" smtClean="0"/>
              <a:t>During Adulthood causes</a:t>
            </a:r>
          </a:p>
          <a:p>
            <a:pPr marL="533400" indent="-533400" eaLnBrk="1" hangingPunct="1">
              <a:lnSpc>
                <a:spcPct val="90000"/>
              </a:lnSpc>
              <a:buFontTx/>
              <a:buNone/>
            </a:pPr>
            <a:r>
              <a:rPr lang="en-US" sz="2400" b="1" kern="0" dirty="0" smtClean="0"/>
              <a:t>	</a:t>
            </a:r>
            <a:r>
              <a:rPr lang="en-US" sz="2000" b="1" kern="0" dirty="0" smtClean="0"/>
              <a:t>Acromegaly:  Enlargement of the small bones of the hand and feet</a:t>
            </a:r>
          </a:p>
          <a:p>
            <a:pPr marL="533400" indent="-533400" eaLnBrk="1" hangingPunct="1">
              <a:lnSpc>
                <a:spcPct val="90000"/>
              </a:lnSpc>
              <a:buFontTx/>
              <a:buNone/>
            </a:pPr>
            <a:r>
              <a:rPr lang="en-US" sz="2000" b="1" kern="0" dirty="0" smtClean="0"/>
              <a:t>	Enlargement of the cranium, nose, and lower jaw</a:t>
            </a:r>
          </a:p>
          <a:p>
            <a:pPr marL="533400" indent="-533400" eaLnBrk="1" hangingPunct="1">
              <a:lnSpc>
                <a:spcPct val="90000"/>
              </a:lnSpc>
              <a:buFontTx/>
              <a:buNone/>
            </a:pPr>
            <a:r>
              <a:rPr lang="en-US" sz="2000" b="1" kern="0" dirty="0" smtClean="0"/>
              <a:t>	Tongue, liver, and kidneys become enlarged</a:t>
            </a:r>
          </a:p>
          <a:p>
            <a:pPr marL="533400" indent="-533400" eaLnBrk="1" hangingPunct="1">
              <a:lnSpc>
                <a:spcPct val="90000"/>
              </a:lnSpc>
              <a:buFontTx/>
              <a:buNone/>
            </a:pPr>
            <a:r>
              <a:rPr lang="en-US" sz="2400" b="1" kern="0" dirty="0" smtClean="0"/>
              <a:t>	</a:t>
            </a:r>
          </a:p>
          <a:p>
            <a:pPr marL="914400" lvl="1" indent="-457200" eaLnBrk="1" hangingPunct="1">
              <a:lnSpc>
                <a:spcPct val="90000"/>
              </a:lnSpc>
              <a:buFontTx/>
              <a:buNone/>
            </a:pPr>
            <a:endParaRPr lang="en-US" sz="2000" b="1" kern="0" dirty="0" smtClean="0"/>
          </a:p>
          <a:p>
            <a:pPr marL="533400" indent="-533400" eaLnBrk="1" hangingPunct="1">
              <a:lnSpc>
                <a:spcPct val="90000"/>
              </a:lnSpc>
              <a:buFontTx/>
              <a:buNone/>
            </a:pPr>
            <a:r>
              <a:rPr lang="en-US" sz="2400" b="1" kern="0" dirty="0" smtClean="0"/>
              <a:t>	</a:t>
            </a:r>
          </a:p>
        </p:txBody>
      </p:sp>
      <p:pic>
        <p:nvPicPr>
          <p:cNvPr id="4" name="Picture 7" descr="acrome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1371600"/>
            <a:ext cx="3810000" cy="2738438"/>
          </a:xfrm>
          <a:prstGeom prst="rect">
            <a:avLst/>
          </a:prstGeom>
          <a:noFill/>
        </p:spPr>
      </p:pic>
      <p:pic>
        <p:nvPicPr>
          <p:cNvPr id="5" name="Picture 8" descr="acrome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4114800"/>
            <a:ext cx="4057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101258-8DE3-4C21-BB51-9EA680DE09ED}" type="slidenum">
              <a:rPr lang="en-US" sz="1400"/>
              <a:pPr eaLnBrk="1" hangingPunct="1"/>
              <a:t>17</a:t>
            </a:fld>
            <a:endParaRPr lang="en-US" sz="1400"/>
          </a:p>
        </p:txBody>
      </p:sp>
    </p:spTree>
    <p:extLst>
      <p:ext uri="{BB962C8B-B14F-4D97-AF65-F5344CB8AC3E}">
        <p14:creationId xmlns:p14="http://schemas.microsoft.com/office/powerpoint/2010/main" val="2029640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09600" y="152400"/>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3600" b="1" kern="0" smtClean="0"/>
              <a:t>Pituitary Dwarfism</a:t>
            </a:r>
            <a:r>
              <a:rPr lang="en-US" kern="0" smtClean="0"/>
              <a:t>  </a:t>
            </a:r>
            <a:br>
              <a:rPr lang="en-US" kern="0" smtClean="0"/>
            </a:br>
            <a:endParaRPr lang="en-US" kern="0" smtClean="0"/>
          </a:p>
        </p:txBody>
      </p:sp>
      <p:sp>
        <p:nvSpPr>
          <p:cNvPr id="3" name="Subtitle 5"/>
          <p:cNvSpPr txBox="1">
            <a:spLocks/>
          </p:cNvSpPr>
          <p:nvPr/>
        </p:nvSpPr>
        <p:spPr>
          <a:xfrm>
            <a:off x="533400" y="1066800"/>
            <a:ext cx="8153400" cy="502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smtClean="0"/>
              <a:t>Dwarfism is a condition in which the growth of the individual is very slow or delayed.  Decreased bodily growth is due to </a:t>
            </a:r>
            <a:r>
              <a:rPr lang="en-US" sz="2000" kern="0" dirty="0" err="1" smtClean="0"/>
              <a:t>hyposecretion</a:t>
            </a:r>
            <a:r>
              <a:rPr lang="en-US" sz="2000" kern="0" dirty="0" smtClean="0"/>
              <a:t> of </a:t>
            </a:r>
            <a:r>
              <a:rPr lang="en-US" sz="2000" kern="0" dirty="0" err="1" smtClean="0"/>
              <a:t>hGH</a:t>
            </a:r>
            <a:r>
              <a:rPr lang="en-US" sz="2000" kern="0" dirty="0" smtClean="0"/>
              <a:t>. The end result is a proportionate little person, because height as well as growth of other structures are also decreased.</a:t>
            </a:r>
          </a:p>
          <a:p>
            <a:endParaRPr lang="en-US" sz="800" kern="0" dirty="0" smtClean="0"/>
          </a:p>
          <a:p>
            <a:r>
              <a:rPr lang="en-US" sz="2000" b="1" kern="0" dirty="0" smtClean="0"/>
              <a:t>Can be caused by gene mutations:</a:t>
            </a:r>
          </a:p>
          <a:p>
            <a:r>
              <a:rPr lang="en-US" sz="2000" kern="0" dirty="0" smtClean="0"/>
              <a:t>Appears to be disruption on different areas of chromosome 3 and 7. Some studies have isolated defects for the production of pituitary hormones to the short arm (the "p" end) of chromosome 3 at a specific location of 3p11. Other studies have found changes on the short arm of chromosome 7.</a:t>
            </a:r>
          </a:p>
          <a:p>
            <a:endParaRPr lang="en-US" sz="800" kern="0" dirty="0" smtClean="0"/>
          </a:p>
          <a:p>
            <a:r>
              <a:rPr lang="en-US" sz="2000" b="1" kern="0" dirty="0" smtClean="0"/>
              <a:t>Or tumors: </a:t>
            </a:r>
          </a:p>
          <a:p>
            <a:r>
              <a:rPr lang="en-US" sz="2000" kern="0" dirty="0" smtClean="0"/>
              <a:t>Most commonly </a:t>
            </a:r>
            <a:r>
              <a:rPr lang="en-US" sz="2000" kern="0" dirty="0" err="1" smtClean="0"/>
              <a:t>craniopharyngioma</a:t>
            </a:r>
            <a:r>
              <a:rPr lang="en-US" sz="2000" kern="0" dirty="0" smtClean="0"/>
              <a:t> (a tumor near the pituitary gland), children and adolescents.</a:t>
            </a:r>
          </a:p>
          <a:p>
            <a:r>
              <a:rPr lang="en-US" sz="2000" kern="0" dirty="0" smtClean="0"/>
              <a:t>Symptoms: headaches, vomiting, problems with vision (double vision), excessive drinking behaviors (polydipsia) and sleep disturbances may be common.</a:t>
            </a:r>
          </a:p>
          <a:p>
            <a:endParaRPr lang="en-US" sz="2000" kern="0" dirty="0" smtClean="0"/>
          </a:p>
          <a:p>
            <a:r>
              <a:rPr lang="en-US" kern="0" dirty="0" smtClean="0"/>
              <a:t>,</a:t>
            </a:r>
          </a:p>
        </p:txBody>
      </p:sp>
      <p:sp>
        <p:nvSpPr>
          <p:cNvPr id="4" name="Slide Number Placeholder 3"/>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C6C8C1-2FC6-47AA-BABA-C4131C554573}" type="slidenum">
              <a:rPr lang="en-US" sz="1400"/>
              <a:pPr eaLnBrk="1" hangingPunct="1"/>
              <a:t>18</a:t>
            </a:fld>
            <a:endParaRPr lang="en-US" sz="1400"/>
          </a:p>
        </p:txBody>
      </p:sp>
    </p:spTree>
    <p:extLst>
      <p:ext uri="{BB962C8B-B14F-4D97-AF65-F5344CB8AC3E}">
        <p14:creationId xmlns:p14="http://schemas.microsoft.com/office/powerpoint/2010/main" val="372878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286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3200" b="1" kern="0" smtClean="0"/>
              <a:t>Pituitary Gigantism</a:t>
            </a:r>
            <a:r>
              <a:rPr lang="en-US" sz="3200" kern="0" smtClean="0"/>
              <a:t> </a:t>
            </a:r>
          </a:p>
        </p:txBody>
      </p:sp>
      <p:sp>
        <p:nvSpPr>
          <p:cNvPr id="3" name="Subtitle 2"/>
          <p:cNvSpPr txBox="1">
            <a:spLocks/>
          </p:cNvSpPr>
          <p:nvPr/>
        </p:nvSpPr>
        <p:spPr>
          <a:xfrm>
            <a:off x="609600" y="914400"/>
            <a:ext cx="8077200" cy="4572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smtClean="0"/>
              <a:t>Hyper secretion of human growth hormone (hGH) </a:t>
            </a:r>
            <a:r>
              <a:rPr lang="en-US" sz="2400" i="1" kern="0" smtClean="0"/>
              <a:t>before</a:t>
            </a:r>
            <a:r>
              <a:rPr lang="en-US" sz="2400" kern="0" smtClean="0"/>
              <a:t> the end of adolescence. People with pituitary gigantism can truly be giants. They can sometimes end up over 7 or 8 feet in height.</a:t>
            </a:r>
          </a:p>
          <a:p>
            <a:endParaRPr lang="en-US" sz="2400" kern="0" smtClean="0"/>
          </a:p>
          <a:p>
            <a:r>
              <a:rPr lang="en-US" sz="2400" kern="0" smtClean="0"/>
              <a:t>Typically caused by an adenoma (tumor) of the pituitary. </a:t>
            </a:r>
          </a:p>
        </p:txBody>
      </p:sp>
      <p:pic>
        <p:nvPicPr>
          <p:cNvPr id="4" name="Picture 4" descr="TallestWoman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71800"/>
            <a:ext cx="42862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E05894-97B8-49CA-8E0C-BBEC88D45A83}" type="slidenum">
              <a:rPr lang="en-US" sz="1400"/>
              <a:pPr eaLnBrk="1" hangingPunct="1"/>
              <a:t>19</a:t>
            </a:fld>
            <a:endParaRPr lang="en-US" sz="1400"/>
          </a:p>
        </p:txBody>
      </p:sp>
    </p:spTree>
    <p:extLst>
      <p:ext uri="{BB962C8B-B14F-4D97-AF65-F5344CB8AC3E}">
        <p14:creationId xmlns:p14="http://schemas.microsoft.com/office/powerpoint/2010/main" val="1559673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86000" y="47625"/>
            <a:ext cx="4572000" cy="457200"/>
          </a:xfrm>
          <a:prstGeom prst="rect">
            <a:avLst/>
          </a:prstGeom>
          <a:noFill/>
          <a:ln w="9525">
            <a:noFill/>
            <a:miter lim="800000"/>
            <a:headEnd/>
            <a:tailEnd/>
          </a:ln>
        </p:spPr>
        <p:txBody>
          <a:bodyPr>
            <a:spAutoFit/>
          </a:bodyPr>
          <a:lstStyle/>
          <a:p>
            <a:pPr>
              <a:spcBef>
                <a:spcPct val="50000"/>
              </a:spcBef>
            </a:pPr>
            <a:endParaRPr lang="en-US" b="1"/>
          </a:p>
        </p:txBody>
      </p:sp>
      <p:sp>
        <p:nvSpPr>
          <p:cNvPr id="3075" name="Rectangle 3"/>
          <p:cNvSpPr>
            <a:spLocks noChangeArrowheads="1"/>
          </p:cNvSpPr>
          <p:nvPr/>
        </p:nvSpPr>
        <p:spPr bwMode="auto">
          <a:xfrm>
            <a:off x="228600" y="152400"/>
            <a:ext cx="8534400" cy="762000"/>
          </a:xfrm>
          <a:prstGeom prst="rect">
            <a:avLst/>
          </a:prstGeom>
          <a:noFill/>
          <a:ln w="9525">
            <a:noFill/>
            <a:miter lim="800000"/>
            <a:headEnd/>
            <a:tailEnd/>
          </a:ln>
        </p:spPr>
        <p:txBody>
          <a:bodyPr anchor="ctr"/>
          <a:lstStyle/>
          <a:p>
            <a:pPr algn="ctr"/>
            <a:r>
              <a:rPr lang="en-US" sz="3600" b="1"/>
              <a:t>Introduction to the Endocrine System</a:t>
            </a:r>
          </a:p>
        </p:txBody>
      </p:sp>
      <p:pic>
        <p:nvPicPr>
          <p:cNvPr id="3076" name="Picture 4" descr="E:\MEDIA\1774\177496.JPG"/>
          <p:cNvPicPr>
            <a:picLocks noChangeAspect="1" noChangeArrowheads="1"/>
          </p:cNvPicPr>
          <p:nvPr/>
        </p:nvPicPr>
        <p:blipFill>
          <a:blip r:embed="rId2" cstate="print"/>
          <a:srcRect/>
          <a:stretch>
            <a:fillRect/>
          </a:stretch>
        </p:blipFill>
        <p:spPr bwMode="auto">
          <a:xfrm>
            <a:off x="457200" y="1042988"/>
            <a:ext cx="8077200" cy="581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304800"/>
            <a:ext cx="8534400" cy="1143000"/>
          </a:xfrm>
          <a:prstGeom prst="rect">
            <a:avLst/>
          </a:prstGeom>
          <a:noFill/>
          <a:ln w="9525">
            <a:noFill/>
            <a:miter lim="800000"/>
            <a:headEnd/>
            <a:tailEnd/>
          </a:ln>
        </p:spPr>
        <p:txBody>
          <a:bodyPr anchor="ctr"/>
          <a:lstStyle/>
          <a:p>
            <a:pPr algn="ctr"/>
            <a:r>
              <a:rPr lang="en-US" sz="4000" b="1"/>
              <a:t>Endocrine activity of the Thyroid Gland</a:t>
            </a:r>
          </a:p>
        </p:txBody>
      </p:sp>
      <p:sp>
        <p:nvSpPr>
          <p:cNvPr id="16387" name="Rectangle 3"/>
          <p:cNvSpPr>
            <a:spLocks noChangeArrowheads="1"/>
          </p:cNvSpPr>
          <p:nvPr/>
        </p:nvSpPr>
        <p:spPr bwMode="auto">
          <a:xfrm>
            <a:off x="304800" y="1524000"/>
            <a:ext cx="4191000" cy="5029200"/>
          </a:xfrm>
          <a:prstGeom prst="rect">
            <a:avLst/>
          </a:prstGeom>
          <a:noFill/>
          <a:ln w="9525">
            <a:noFill/>
            <a:miter lim="800000"/>
            <a:headEnd/>
            <a:tailEnd/>
          </a:ln>
        </p:spPr>
        <p:txBody>
          <a:bodyPr/>
          <a:lstStyle/>
          <a:p>
            <a:pPr marL="342900" indent="-342900">
              <a:spcBef>
                <a:spcPct val="20000"/>
              </a:spcBef>
              <a:buFontTx/>
              <a:buChar char="•"/>
            </a:pPr>
            <a:r>
              <a:rPr lang="en-US" sz="2800" b="1"/>
              <a:t>Hypothyroidism:</a:t>
            </a:r>
          </a:p>
          <a:p>
            <a:pPr marL="342900" indent="-342900">
              <a:spcBef>
                <a:spcPct val="20000"/>
              </a:spcBef>
            </a:pPr>
            <a:r>
              <a:rPr lang="en-US" sz="2800" b="1"/>
              <a:t>	</a:t>
            </a:r>
            <a:r>
              <a:rPr lang="en-US" b="1"/>
              <a:t>Cretinism:  Physical and mental growth and development is greatly retarded</a:t>
            </a:r>
          </a:p>
          <a:p>
            <a:pPr marL="342900" indent="-342900">
              <a:spcBef>
                <a:spcPct val="20000"/>
              </a:spcBef>
              <a:buFontTx/>
              <a:buChar char="•"/>
            </a:pPr>
            <a:r>
              <a:rPr lang="en-US" sz="2800" b="1"/>
              <a:t>Hyperthyroidism </a:t>
            </a:r>
          </a:p>
          <a:p>
            <a:pPr marL="342900" indent="-342900">
              <a:spcBef>
                <a:spcPct val="20000"/>
              </a:spcBef>
            </a:pPr>
            <a:r>
              <a:rPr lang="en-US" b="1"/>
              <a:t>	Toxic goiter</a:t>
            </a:r>
          </a:p>
          <a:p>
            <a:pPr marL="342900" indent="-342900">
              <a:spcBef>
                <a:spcPct val="20000"/>
              </a:spcBef>
            </a:pPr>
            <a:r>
              <a:rPr lang="en-US" b="1"/>
              <a:t>	Graves disease with exophthalmos</a:t>
            </a:r>
          </a:p>
          <a:p>
            <a:pPr marL="342900" indent="-342900">
              <a:spcBef>
                <a:spcPct val="20000"/>
              </a:spcBef>
            </a:pPr>
            <a:endParaRPr lang="en-US" sz="2800" b="1"/>
          </a:p>
          <a:p>
            <a:pPr marL="342900" indent="-342900">
              <a:spcBef>
                <a:spcPct val="20000"/>
              </a:spcBef>
              <a:buFontTx/>
              <a:buChar char="•"/>
            </a:pPr>
            <a:endParaRPr lang="en-US" b="1"/>
          </a:p>
        </p:txBody>
      </p:sp>
      <p:pic>
        <p:nvPicPr>
          <p:cNvPr id="16388" name="Picture 4" descr="C:\My Documents\goiter.jpg"/>
          <p:cNvPicPr>
            <a:picLocks noChangeAspect="1" noChangeArrowheads="1"/>
          </p:cNvPicPr>
          <p:nvPr/>
        </p:nvPicPr>
        <p:blipFill>
          <a:blip r:embed="rId2" cstate="print"/>
          <a:srcRect/>
          <a:stretch>
            <a:fillRect/>
          </a:stretch>
        </p:blipFill>
        <p:spPr bwMode="auto">
          <a:xfrm>
            <a:off x="6705600" y="914400"/>
            <a:ext cx="2117725" cy="2270125"/>
          </a:xfrm>
          <a:prstGeom prst="rect">
            <a:avLst/>
          </a:prstGeom>
          <a:noFill/>
          <a:ln w="9525">
            <a:noFill/>
            <a:miter lim="800000"/>
            <a:headEnd/>
            <a:tailEnd/>
          </a:ln>
        </p:spPr>
      </p:pic>
      <p:pic>
        <p:nvPicPr>
          <p:cNvPr id="16389" name="Picture 5" descr="C:\My Documents\neckgoiter.jpg"/>
          <p:cNvPicPr>
            <a:picLocks noChangeAspect="1" noChangeArrowheads="1"/>
          </p:cNvPicPr>
          <p:nvPr/>
        </p:nvPicPr>
        <p:blipFill>
          <a:blip r:embed="rId3" cstate="print"/>
          <a:srcRect/>
          <a:stretch>
            <a:fillRect/>
          </a:stretch>
        </p:blipFill>
        <p:spPr bwMode="auto">
          <a:xfrm>
            <a:off x="4648200" y="1524000"/>
            <a:ext cx="2209800" cy="1981200"/>
          </a:xfrm>
          <a:prstGeom prst="rect">
            <a:avLst/>
          </a:prstGeom>
          <a:noFill/>
          <a:ln w="9525">
            <a:noFill/>
            <a:miter lim="800000"/>
            <a:headEnd/>
            <a:tailEnd/>
          </a:ln>
        </p:spPr>
      </p:pic>
      <p:pic>
        <p:nvPicPr>
          <p:cNvPr id="16390" name="Picture 6" descr="C:\My Documents\hyperthyroidism.jpg"/>
          <p:cNvPicPr>
            <a:picLocks noChangeAspect="1" noChangeArrowheads="1"/>
          </p:cNvPicPr>
          <p:nvPr/>
        </p:nvPicPr>
        <p:blipFill>
          <a:blip r:embed="rId4" cstate="print"/>
          <a:srcRect/>
          <a:stretch>
            <a:fillRect/>
          </a:stretch>
        </p:blipFill>
        <p:spPr bwMode="auto">
          <a:xfrm>
            <a:off x="6096000" y="3200400"/>
            <a:ext cx="27717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4800" y="304800"/>
            <a:ext cx="8534400" cy="1143000"/>
          </a:xfrm>
          <a:prstGeom prst="rect">
            <a:avLst/>
          </a:prstGeom>
          <a:noFill/>
          <a:ln w="9525">
            <a:noFill/>
            <a:miter lim="800000"/>
            <a:headEnd/>
            <a:tailEnd/>
          </a:ln>
        </p:spPr>
        <p:txBody>
          <a:bodyPr anchor="ctr"/>
          <a:lstStyle/>
          <a:p>
            <a:pPr algn="ctr"/>
            <a:r>
              <a:rPr lang="en-US" sz="4000" b="1"/>
              <a:t>Endocrine activity of the Thyroid Gland</a:t>
            </a:r>
          </a:p>
        </p:txBody>
      </p:sp>
      <p:sp>
        <p:nvSpPr>
          <p:cNvPr id="17411" name="Rectangle 3"/>
          <p:cNvSpPr>
            <a:spLocks noChangeArrowheads="1"/>
          </p:cNvSpPr>
          <p:nvPr/>
        </p:nvSpPr>
        <p:spPr bwMode="auto">
          <a:xfrm>
            <a:off x="304800" y="1524000"/>
            <a:ext cx="4191000" cy="5029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b="1"/>
              <a:t>Follicular cells:</a:t>
            </a:r>
          </a:p>
          <a:p>
            <a:pPr marL="342900" indent="-342900">
              <a:lnSpc>
                <a:spcPct val="90000"/>
              </a:lnSpc>
              <a:spcBef>
                <a:spcPct val="20000"/>
              </a:spcBef>
            </a:pPr>
            <a:r>
              <a:rPr lang="en-US" b="1"/>
              <a:t>	T3 and T4</a:t>
            </a:r>
          </a:p>
          <a:p>
            <a:pPr marL="342900" indent="-342900">
              <a:lnSpc>
                <a:spcPct val="90000"/>
              </a:lnSpc>
              <a:spcBef>
                <a:spcPct val="20000"/>
              </a:spcBef>
              <a:buFontTx/>
              <a:buChar char="•"/>
            </a:pPr>
            <a:r>
              <a:rPr lang="en-US" b="1"/>
              <a:t>Target Tissue;</a:t>
            </a:r>
          </a:p>
          <a:p>
            <a:pPr marL="342900" indent="-342900">
              <a:lnSpc>
                <a:spcPct val="90000"/>
              </a:lnSpc>
              <a:spcBef>
                <a:spcPct val="20000"/>
              </a:spcBef>
            </a:pPr>
            <a:r>
              <a:rPr lang="en-US" b="1"/>
              <a:t>	Almost all body tissues</a:t>
            </a:r>
          </a:p>
          <a:p>
            <a:pPr marL="342900" indent="-342900">
              <a:lnSpc>
                <a:spcPct val="90000"/>
              </a:lnSpc>
              <a:spcBef>
                <a:spcPct val="20000"/>
              </a:spcBef>
              <a:buFontTx/>
              <a:buChar char="•"/>
            </a:pPr>
            <a:r>
              <a:rPr lang="en-US" b="1"/>
              <a:t>Hormone Affects:</a:t>
            </a:r>
          </a:p>
          <a:p>
            <a:pPr marL="342900" indent="-342900">
              <a:lnSpc>
                <a:spcPct val="90000"/>
              </a:lnSpc>
              <a:spcBef>
                <a:spcPct val="20000"/>
              </a:spcBef>
            </a:pPr>
            <a:r>
              <a:rPr lang="en-US" b="1"/>
              <a:t>	Increase body Metabolism</a:t>
            </a:r>
          </a:p>
          <a:p>
            <a:pPr marL="342900" indent="-342900">
              <a:lnSpc>
                <a:spcPct val="90000"/>
              </a:lnSpc>
              <a:spcBef>
                <a:spcPct val="20000"/>
              </a:spcBef>
            </a:pPr>
            <a:r>
              <a:rPr lang="en-US" b="1"/>
              <a:t>	Increases gluconeogenesis</a:t>
            </a:r>
          </a:p>
          <a:p>
            <a:pPr marL="342900" indent="-342900">
              <a:lnSpc>
                <a:spcPct val="90000"/>
              </a:lnSpc>
              <a:spcBef>
                <a:spcPct val="20000"/>
              </a:spcBef>
            </a:pPr>
            <a:r>
              <a:rPr lang="en-US" b="1"/>
              <a:t>	Increases glycolysis</a:t>
            </a:r>
          </a:p>
          <a:p>
            <a:pPr marL="342900" indent="-342900">
              <a:lnSpc>
                <a:spcPct val="90000"/>
              </a:lnSpc>
              <a:spcBef>
                <a:spcPct val="20000"/>
              </a:spcBef>
            </a:pPr>
            <a:r>
              <a:rPr lang="en-US" b="1"/>
              <a:t>	Increases Lipolysis</a:t>
            </a:r>
          </a:p>
          <a:p>
            <a:pPr marL="342900" indent="-342900">
              <a:lnSpc>
                <a:spcPct val="90000"/>
              </a:lnSpc>
              <a:spcBef>
                <a:spcPct val="20000"/>
              </a:spcBef>
            </a:pPr>
            <a:r>
              <a:rPr lang="en-US" b="1"/>
              <a:t>	Increased basal metabolic rate</a:t>
            </a:r>
          </a:p>
          <a:p>
            <a:pPr marL="342900" indent="-342900">
              <a:lnSpc>
                <a:spcPct val="90000"/>
              </a:lnSpc>
              <a:spcBef>
                <a:spcPct val="20000"/>
              </a:spcBef>
            </a:pPr>
            <a:r>
              <a:rPr lang="en-US" b="1"/>
              <a:t>	Increases Heart Rate and force of contraction</a:t>
            </a:r>
          </a:p>
          <a:p>
            <a:pPr marL="342900" indent="-342900">
              <a:lnSpc>
                <a:spcPct val="90000"/>
              </a:lnSpc>
              <a:spcBef>
                <a:spcPct val="20000"/>
              </a:spcBef>
            </a:pPr>
            <a:r>
              <a:rPr lang="en-US" b="1"/>
              <a:t>	</a:t>
            </a:r>
          </a:p>
        </p:txBody>
      </p:sp>
      <p:pic>
        <p:nvPicPr>
          <p:cNvPr id="17412" name="Picture 4" descr="L:\A&amp;P 243 presentations\Endocrine-Reproductive Systems\thyroid gland.jpg"/>
          <p:cNvPicPr>
            <a:picLocks noChangeAspect="1" noChangeArrowheads="1"/>
          </p:cNvPicPr>
          <p:nvPr/>
        </p:nvPicPr>
        <p:blipFill>
          <a:blip r:embed="rId2" cstate="print"/>
          <a:srcRect/>
          <a:stretch>
            <a:fillRect/>
          </a:stretch>
        </p:blipFill>
        <p:spPr bwMode="auto">
          <a:xfrm>
            <a:off x="4419600" y="1981200"/>
            <a:ext cx="4495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04800" y="304800"/>
            <a:ext cx="8534400" cy="1143000"/>
          </a:xfrm>
          <a:prstGeom prst="rect">
            <a:avLst/>
          </a:prstGeom>
          <a:noFill/>
          <a:ln w="9525">
            <a:noFill/>
            <a:miter lim="800000"/>
            <a:headEnd/>
            <a:tailEnd/>
          </a:ln>
        </p:spPr>
        <p:txBody>
          <a:bodyPr anchor="ctr"/>
          <a:lstStyle/>
          <a:p>
            <a:pPr algn="ctr"/>
            <a:r>
              <a:rPr lang="en-US" sz="4000" b="1"/>
              <a:t>Endocrine activity of the Thyroid Gland</a:t>
            </a:r>
          </a:p>
        </p:txBody>
      </p:sp>
      <p:sp>
        <p:nvSpPr>
          <p:cNvPr id="18435" name="Rectangle 6"/>
          <p:cNvSpPr>
            <a:spLocks noChangeArrowheads="1"/>
          </p:cNvSpPr>
          <p:nvPr/>
        </p:nvSpPr>
        <p:spPr bwMode="auto">
          <a:xfrm>
            <a:off x="304800" y="1524000"/>
            <a:ext cx="4191000" cy="5029200"/>
          </a:xfrm>
          <a:prstGeom prst="rect">
            <a:avLst/>
          </a:prstGeom>
          <a:noFill/>
          <a:ln w="9525">
            <a:noFill/>
            <a:miter lim="800000"/>
            <a:headEnd/>
            <a:tailEnd/>
          </a:ln>
        </p:spPr>
        <p:txBody>
          <a:bodyPr/>
          <a:lstStyle/>
          <a:p>
            <a:pPr marL="342900" indent="-342900">
              <a:spcBef>
                <a:spcPct val="20000"/>
              </a:spcBef>
              <a:buFontTx/>
              <a:buChar char="•"/>
            </a:pPr>
            <a:r>
              <a:rPr lang="en-US" sz="2800" b="1"/>
              <a:t>Hypothyroidism:</a:t>
            </a:r>
          </a:p>
          <a:p>
            <a:pPr marL="342900" indent="-342900">
              <a:spcBef>
                <a:spcPct val="20000"/>
              </a:spcBef>
            </a:pPr>
            <a:r>
              <a:rPr lang="en-US" sz="2800" b="1"/>
              <a:t>	</a:t>
            </a:r>
            <a:r>
              <a:rPr lang="en-US" b="1"/>
              <a:t>endemic goiter:  (due to I2 deficiency)</a:t>
            </a:r>
          </a:p>
          <a:p>
            <a:pPr marL="342900" indent="-342900">
              <a:spcBef>
                <a:spcPct val="20000"/>
              </a:spcBef>
            </a:pPr>
            <a:r>
              <a:rPr lang="en-US" b="1"/>
              <a:t>	Myxedema:  bagginess under the eyes and swelling of the face.</a:t>
            </a:r>
          </a:p>
          <a:p>
            <a:pPr marL="342900" indent="-342900">
              <a:spcBef>
                <a:spcPct val="20000"/>
              </a:spcBef>
            </a:pPr>
            <a:r>
              <a:rPr lang="en-US" b="1"/>
              <a:t>	Arteriosclerosis:  due to increase in blood cholesterol</a:t>
            </a:r>
          </a:p>
          <a:p>
            <a:pPr marL="342900" indent="-342900">
              <a:spcBef>
                <a:spcPct val="20000"/>
              </a:spcBef>
            </a:pPr>
            <a:r>
              <a:rPr lang="en-US" b="1"/>
              <a:t>	Cretinism: extreme hypothryoidism during infancy and childhood</a:t>
            </a:r>
          </a:p>
          <a:p>
            <a:pPr marL="342900" indent="-342900">
              <a:spcBef>
                <a:spcPct val="20000"/>
              </a:spcBef>
            </a:pPr>
            <a:endParaRPr lang="en-US" b="1"/>
          </a:p>
          <a:p>
            <a:pPr marL="342900" indent="-342900">
              <a:spcBef>
                <a:spcPct val="20000"/>
              </a:spcBef>
              <a:buFontTx/>
              <a:buChar char="•"/>
            </a:pPr>
            <a:endParaRPr lang="en-US" b="1"/>
          </a:p>
        </p:txBody>
      </p:sp>
      <p:pic>
        <p:nvPicPr>
          <p:cNvPr id="18436" name="Picture 7" descr="C:\My Documents\goiter.jpg"/>
          <p:cNvPicPr>
            <a:picLocks noChangeAspect="1" noChangeArrowheads="1"/>
          </p:cNvPicPr>
          <p:nvPr/>
        </p:nvPicPr>
        <p:blipFill>
          <a:blip r:embed="rId2" cstate="print"/>
          <a:srcRect/>
          <a:stretch>
            <a:fillRect/>
          </a:stretch>
        </p:blipFill>
        <p:spPr bwMode="auto">
          <a:xfrm>
            <a:off x="6705600" y="914400"/>
            <a:ext cx="2117725" cy="2270125"/>
          </a:xfrm>
          <a:prstGeom prst="rect">
            <a:avLst/>
          </a:prstGeom>
          <a:noFill/>
          <a:ln w="9525">
            <a:noFill/>
            <a:miter lim="800000"/>
            <a:headEnd/>
            <a:tailEnd/>
          </a:ln>
        </p:spPr>
      </p:pic>
      <p:pic>
        <p:nvPicPr>
          <p:cNvPr id="18437" name="Picture 8" descr="C:\My Documents\neckgoiter.jpg"/>
          <p:cNvPicPr>
            <a:picLocks noChangeAspect="1" noChangeArrowheads="1"/>
          </p:cNvPicPr>
          <p:nvPr/>
        </p:nvPicPr>
        <p:blipFill>
          <a:blip r:embed="rId3" cstate="print"/>
          <a:srcRect/>
          <a:stretch>
            <a:fillRect/>
          </a:stretch>
        </p:blipFill>
        <p:spPr bwMode="auto">
          <a:xfrm>
            <a:off x="4648200" y="1547813"/>
            <a:ext cx="2438400" cy="2185987"/>
          </a:xfrm>
          <a:prstGeom prst="rect">
            <a:avLst/>
          </a:prstGeom>
          <a:noFill/>
          <a:ln w="9525">
            <a:noFill/>
            <a:miter lim="800000"/>
            <a:headEnd/>
            <a:tailEnd/>
          </a:ln>
        </p:spPr>
      </p:pic>
      <p:pic>
        <p:nvPicPr>
          <p:cNvPr id="18438" name="Picture 9" descr="C:\My Documents\Hypothyroidism.jpg"/>
          <p:cNvPicPr>
            <a:picLocks noChangeAspect="1" noChangeArrowheads="1"/>
          </p:cNvPicPr>
          <p:nvPr/>
        </p:nvPicPr>
        <p:blipFill>
          <a:blip r:embed="rId4" cstate="print"/>
          <a:srcRect/>
          <a:stretch>
            <a:fillRect/>
          </a:stretch>
        </p:blipFill>
        <p:spPr bwMode="auto">
          <a:xfrm>
            <a:off x="4800600" y="3810000"/>
            <a:ext cx="4114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304800"/>
            <a:ext cx="7772400" cy="914400"/>
          </a:xfrm>
          <a:prstGeom prst="rect">
            <a:avLst/>
          </a:prstGeom>
          <a:noFill/>
          <a:ln w="9525">
            <a:noFill/>
            <a:miter lim="800000"/>
            <a:headEnd/>
            <a:tailEnd/>
          </a:ln>
        </p:spPr>
        <p:txBody>
          <a:bodyPr anchor="ctr"/>
          <a:lstStyle/>
          <a:p>
            <a:pPr algn="ctr"/>
            <a:r>
              <a:rPr lang="en-US" sz="4000" b="1"/>
              <a:t>Parathyroid Hormones</a:t>
            </a:r>
          </a:p>
        </p:txBody>
      </p:sp>
      <p:sp>
        <p:nvSpPr>
          <p:cNvPr id="19459" name="Rectangle 3"/>
          <p:cNvSpPr>
            <a:spLocks noChangeArrowheads="1"/>
          </p:cNvSpPr>
          <p:nvPr/>
        </p:nvSpPr>
        <p:spPr bwMode="auto">
          <a:xfrm>
            <a:off x="0" y="2743200"/>
            <a:ext cx="3581400" cy="1295400"/>
          </a:xfrm>
          <a:prstGeom prst="rect">
            <a:avLst/>
          </a:prstGeom>
          <a:noFill/>
          <a:ln w="9525">
            <a:noFill/>
            <a:miter lim="800000"/>
            <a:headEnd/>
            <a:tailEnd/>
          </a:ln>
        </p:spPr>
        <p:txBody>
          <a:bodyPr/>
          <a:lstStyle/>
          <a:p>
            <a:pPr marL="533400" indent="-533400">
              <a:spcBef>
                <a:spcPct val="20000"/>
              </a:spcBef>
              <a:buFontTx/>
              <a:buChar char="•"/>
            </a:pPr>
            <a:r>
              <a:rPr lang="en-US" sz="2800" b="1"/>
              <a:t>Principle Cells</a:t>
            </a:r>
          </a:p>
          <a:p>
            <a:pPr marL="533400" indent="-533400">
              <a:spcBef>
                <a:spcPct val="20000"/>
              </a:spcBef>
            </a:pPr>
            <a:r>
              <a:rPr lang="en-US" sz="2800" b="1"/>
              <a:t>	PTH</a:t>
            </a:r>
          </a:p>
        </p:txBody>
      </p:sp>
      <p:pic>
        <p:nvPicPr>
          <p:cNvPr id="19460" name="Picture 4" descr="L:\A&amp;P 243 presentations\Endocrine-Reproductive Systems\Parathyroid gland.jpg"/>
          <p:cNvPicPr>
            <a:picLocks noChangeAspect="1" noChangeArrowheads="1"/>
          </p:cNvPicPr>
          <p:nvPr/>
        </p:nvPicPr>
        <p:blipFill>
          <a:blip r:embed="rId2" cstate="print"/>
          <a:srcRect/>
          <a:stretch>
            <a:fillRect/>
          </a:stretch>
        </p:blipFill>
        <p:spPr bwMode="auto">
          <a:xfrm>
            <a:off x="3048000" y="1295400"/>
            <a:ext cx="6069013" cy="538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228600"/>
            <a:ext cx="8458200" cy="838200"/>
          </a:xfrm>
          <a:prstGeom prst="rect">
            <a:avLst/>
          </a:prstGeom>
          <a:noFill/>
          <a:ln w="9525">
            <a:noFill/>
            <a:miter lim="800000"/>
            <a:headEnd/>
            <a:tailEnd/>
          </a:ln>
        </p:spPr>
        <p:txBody>
          <a:bodyPr anchor="ctr"/>
          <a:lstStyle/>
          <a:p>
            <a:pPr algn="ctr"/>
            <a:r>
              <a:rPr lang="en-US" sz="4000" b="1"/>
              <a:t>Interactions of PTH and Calcitonin</a:t>
            </a:r>
          </a:p>
        </p:txBody>
      </p:sp>
      <p:pic>
        <p:nvPicPr>
          <p:cNvPr id="20483" name="Picture 3" descr="E:\MEDIA\1775\177510.JPG"/>
          <p:cNvPicPr>
            <a:picLocks noChangeAspect="1" noChangeArrowheads="1"/>
          </p:cNvPicPr>
          <p:nvPr/>
        </p:nvPicPr>
        <p:blipFill>
          <a:blip r:embed="rId2" cstate="print"/>
          <a:srcRect/>
          <a:stretch>
            <a:fillRect/>
          </a:stretch>
        </p:blipFill>
        <p:spPr bwMode="auto">
          <a:xfrm>
            <a:off x="762000" y="1371600"/>
            <a:ext cx="7848600"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066800" y="381000"/>
            <a:ext cx="7467600" cy="646113"/>
          </a:xfrm>
          <a:prstGeom prst="rect">
            <a:avLst/>
          </a:prstGeom>
          <a:noFill/>
          <a:ln w="9525">
            <a:noFill/>
            <a:miter lim="800000"/>
            <a:headEnd/>
            <a:tailEnd/>
          </a:ln>
        </p:spPr>
        <p:txBody>
          <a:bodyPr>
            <a:spAutoFit/>
          </a:bodyPr>
          <a:lstStyle/>
          <a:p>
            <a:pPr algn="ctr"/>
            <a:r>
              <a:rPr lang="en-US" sz="3600" b="1"/>
              <a:t>Changes in Calcium Bal</a:t>
            </a:r>
            <a:r>
              <a:rPr lang="en-US" sz="3200" b="1"/>
              <a:t>ance</a:t>
            </a:r>
            <a:endParaRPr lang="en-US" sz="3200"/>
          </a:p>
        </p:txBody>
      </p:sp>
      <p:graphicFrame>
        <p:nvGraphicFramePr>
          <p:cNvPr id="3" name="Table 2"/>
          <p:cNvGraphicFramePr>
            <a:graphicFrameLocks noGrp="1"/>
          </p:cNvGraphicFramePr>
          <p:nvPr/>
        </p:nvGraphicFramePr>
        <p:xfrm>
          <a:off x="304800" y="1219200"/>
          <a:ext cx="8610600" cy="5257800"/>
        </p:xfrm>
        <a:graphic>
          <a:graphicData uri="http://schemas.openxmlformats.org/drawingml/2006/table">
            <a:tbl>
              <a:tblPr/>
              <a:tblGrid>
                <a:gridCol w="2710744"/>
                <a:gridCol w="2949928"/>
                <a:gridCol w="2949928"/>
              </a:tblGrid>
              <a:tr h="6184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Electrolyte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Causes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7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charset="0"/>
                        </a:rPr>
                        <a:t>Hypocalcemia</a:t>
                      </a:r>
                      <a:endParaRPr kumimoji="0" lang="en-US" sz="2800" b="1"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Low Calcium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charset="0"/>
                        </a:rPr>
                        <a:t>(&lt;4 </a:t>
                      </a:r>
                      <a:r>
                        <a:rPr kumimoji="0" lang="en-US" sz="1600" b="1" i="0" u="none" strike="noStrike" cap="none" normalizeH="0" baseline="0" dirty="0" err="1" smtClean="0">
                          <a:ln>
                            <a:noFill/>
                          </a:ln>
                          <a:solidFill>
                            <a:schemeClr val="tx1"/>
                          </a:solidFill>
                          <a:effectLst/>
                          <a:latin typeface="Times New Roman" charset="0"/>
                        </a:rPr>
                        <a:t>mEq</a:t>
                      </a:r>
                      <a:r>
                        <a:rPr kumimoji="0" lang="en-US" sz="1600" b="1" i="0" u="none" strike="noStrike" cap="none" normalizeH="0" baseline="0" dirty="0" smtClean="0">
                          <a:ln>
                            <a:noFill/>
                          </a:ln>
                          <a:solidFill>
                            <a:schemeClr val="tx1"/>
                          </a:solidFill>
                          <a:effectLst/>
                          <a:latin typeface="Times New Roman" charset="0"/>
                        </a:rPr>
                        <a:t>/l)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charset="0"/>
                        </a:rPr>
                        <a:t>Normal Range: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charset="0"/>
                        </a:rPr>
                        <a:t>4.5 – 5.3 </a:t>
                      </a:r>
                      <a:r>
                        <a:rPr kumimoji="0" lang="en-US" sz="1600" b="1" i="0" u="none" strike="noStrike" cap="none" normalizeH="0" baseline="0" dirty="0" err="1" smtClean="0">
                          <a:ln>
                            <a:noFill/>
                          </a:ln>
                          <a:solidFill>
                            <a:schemeClr val="tx1"/>
                          </a:solidFill>
                          <a:effectLst/>
                          <a:latin typeface="Times New Roman" charset="0"/>
                        </a:rPr>
                        <a:t>mEq</a:t>
                      </a:r>
                      <a:r>
                        <a:rPr kumimoji="0" lang="en-US" sz="1600" b="1" i="0" u="none" strike="noStrike" cap="none" normalizeH="0" baseline="0" dirty="0" smtClean="0">
                          <a:ln>
                            <a:noFill/>
                          </a:ln>
                          <a:solidFill>
                            <a:schemeClr val="tx1"/>
                          </a:solidFill>
                          <a:effectLst/>
                          <a:latin typeface="Times New Roman"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charset="0"/>
                        </a:rPr>
                        <a:t>Hypoparathyroidism</a:t>
                      </a:r>
                      <a:r>
                        <a:rPr kumimoji="0" lang="en-US" sz="2000" b="1" i="0" u="none" strike="noStrike" cap="none" normalizeH="0" baseline="0" dirty="0" smtClean="0">
                          <a:ln>
                            <a:noFill/>
                          </a:ln>
                          <a:solidFill>
                            <a:schemeClr val="tx1"/>
                          </a:solidFill>
                          <a:effectLst/>
                          <a:latin typeface="Times New Roman" charset="0"/>
                        </a:rPr>
                        <a:t>, increased loss, decreased intake, elevated phosphate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charset="0"/>
                        </a:rPr>
                        <a:t>Numbness and tingling of fingers, hyperactive reflexes, muscle </a:t>
                      </a:r>
                      <a:r>
                        <a:rPr kumimoji="0" lang="en-US" sz="2000" b="1" i="0" u="none" strike="noStrike" cap="none" normalizeH="0" baseline="0" dirty="0" err="1" smtClean="0">
                          <a:ln>
                            <a:noFill/>
                          </a:ln>
                          <a:solidFill>
                            <a:schemeClr val="tx1"/>
                          </a:solidFill>
                          <a:effectLst/>
                          <a:latin typeface="Times New Roman" charset="0"/>
                        </a:rPr>
                        <a:t>tetany</a:t>
                      </a:r>
                      <a:r>
                        <a:rPr kumimoji="0" lang="en-US" sz="2000" b="1" i="0" u="none" strike="noStrike" cap="none" normalizeH="0" baseline="0" dirty="0" smtClean="0">
                          <a:ln>
                            <a:noFill/>
                          </a:ln>
                          <a:solidFill>
                            <a:schemeClr val="tx1"/>
                          </a:solidFill>
                          <a:effectLst/>
                          <a:latin typeface="Times New Roman" charset="0"/>
                        </a:rPr>
                        <a:t>, bone fractures, laryngeal muscle spasms that lead to asphyxiation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2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Hypercalcemia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High Calcium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charset="0"/>
                        </a:rPr>
                        <a:t>(&gt;11 mEq/l)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charset="0"/>
                        </a:rPr>
                        <a:t>Hyperparathyroidism, excessive vitamin D, Paget’s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charset="0"/>
                        </a:rPr>
                        <a:t>Lethargy, weakness, anorexia, nausea, vomiting, </a:t>
                      </a:r>
                      <a:r>
                        <a:rPr kumimoji="0" lang="en-US" sz="2000" b="1" i="0" u="none" strike="noStrike" cap="none" normalizeH="0" baseline="0" dirty="0" err="1" smtClean="0">
                          <a:ln>
                            <a:noFill/>
                          </a:ln>
                          <a:solidFill>
                            <a:schemeClr val="tx1"/>
                          </a:solidFill>
                          <a:effectLst/>
                          <a:latin typeface="Times New Roman" charset="0"/>
                        </a:rPr>
                        <a:t>polyuria</a:t>
                      </a:r>
                      <a:r>
                        <a:rPr kumimoji="0" lang="en-US" sz="2000" b="1" i="0" u="none" strike="noStrike" cap="none" normalizeH="0" baseline="0" dirty="0" smtClean="0">
                          <a:ln>
                            <a:noFill/>
                          </a:ln>
                          <a:solidFill>
                            <a:schemeClr val="tx1"/>
                          </a:solidFill>
                          <a:effectLst/>
                          <a:latin typeface="Times New Roman" charset="0"/>
                        </a:rPr>
                        <a:t>, itching, bone pain, depression, confusion, and coma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304800"/>
            <a:ext cx="7772400" cy="838200"/>
          </a:xfrm>
        </p:spPr>
        <p:txBody>
          <a:bodyPr/>
          <a:lstStyle/>
          <a:p>
            <a:pPr eaLnBrk="1" hangingPunct="1"/>
            <a:r>
              <a:rPr lang="en-US" sz="3600" smtClean="0">
                <a:solidFill>
                  <a:schemeClr val="tx1"/>
                </a:solidFill>
              </a:rPr>
              <a:t>Function of the Pineal Gland</a:t>
            </a:r>
          </a:p>
        </p:txBody>
      </p:sp>
      <p:sp>
        <p:nvSpPr>
          <p:cNvPr id="22531" name="Content Placeholder 2"/>
          <p:cNvSpPr>
            <a:spLocks noGrp="1"/>
          </p:cNvSpPr>
          <p:nvPr>
            <p:ph idx="1"/>
          </p:nvPr>
        </p:nvSpPr>
        <p:spPr>
          <a:xfrm>
            <a:off x="685800" y="1066800"/>
            <a:ext cx="7772400" cy="5334000"/>
          </a:xfrm>
        </p:spPr>
        <p:txBody>
          <a:bodyPr/>
          <a:lstStyle/>
          <a:p>
            <a:pPr eaLnBrk="1" hangingPunct="1"/>
            <a:r>
              <a:rPr lang="en-US" sz="2000" dirty="0" smtClean="0"/>
              <a:t>Pineal secretion peaks between the ages of 1 and 5 and declines by 75% by the end of puberty.</a:t>
            </a:r>
          </a:p>
          <a:p>
            <a:pPr eaLnBrk="1" hangingPunct="1"/>
            <a:r>
              <a:rPr lang="en-US" sz="2000" dirty="0" smtClean="0"/>
              <a:t>Produces two hormones, serotonin and melatonin.</a:t>
            </a:r>
          </a:p>
          <a:p>
            <a:pPr eaLnBrk="1" hangingPunct="1"/>
            <a:r>
              <a:rPr lang="en-US" sz="2000" dirty="0" smtClean="0"/>
              <a:t>Melatonin increase at night, due to a light rate-limiting enzyme that converts serotonin to melatonin- serotonin N-acetyl-</a:t>
            </a:r>
            <a:r>
              <a:rPr lang="en-US" sz="2000" dirty="0" err="1" smtClean="0"/>
              <a:t>transferase</a:t>
            </a:r>
            <a:endParaRPr lang="en-US" sz="2000" dirty="0" smtClean="0"/>
          </a:p>
          <a:p>
            <a:pPr eaLnBrk="1" hangingPunct="1"/>
            <a:r>
              <a:rPr lang="en-US" sz="2000" dirty="0" smtClean="0"/>
              <a:t>Melatonin has been implicated in some human mood disorders such as depression, sleep disturbances, SAD and PMS.  Evidence remains some what inconclusive, but  melatonin is elevated in both SAD and PMS and melatonin levels can be reduced by phototherapy (exposure to 2 to 3 hours of bright light/day)</a:t>
            </a:r>
          </a:p>
          <a:p>
            <a:pPr eaLnBrk="1" hangingPunct="1"/>
            <a:r>
              <a:rPr lang="en-US" sz="2000" dirty="0" smtClean="0"/>
              <a:t>Melatonin in other animals controls seasonal breeding patterns and sexual maturation.  Some physiologists believe it may also regulate puberty in humans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228600"/>
            <a:ext cx="7772400" cy="990600"/>
          </a:xfrm>
        </p:spPr>
        <p:txBody>
          <a:bodyPr/>
          <a:lstStyle/>
          <a:p>
            <a:pPr eaLnBrk="1" hangingPunct="1"/>
            <a:r>
              <a:rPr lang="en-US" smtClean="0">
                <a:solidFill>
                  <a:schemeClr val="tx1"/>
                </a:solidFill>
              </a:rPr>
              <a:t>Function of the Pineal Gland</a:t>
            </a:r>
          </a:p>
        </p:txBody>
      </p:sp>
      <p:sp>
        <p:nvSpPr>
          <p:cNvPr id="23555" name="Content Placeholder 2"/>
          <p:cNvSpPr>
            <a:spLocks noGrp="1"/>
          </p:cNvSpPr>
          <p:nvPr>
            <p:ph idx="1"/>
          </p:nvPr>
        </p:nvSpPr>
        <p:spPr>
          <a:xfrm>
            <a:off x="685800" y="1295400"/>
            <a:ext cx="7772400" cy="5029200"/>
          </a:xfrm>
        </p:spPr>
        <p:txBody>
          <a:bodyPr/>
          <a:lstStyle/>
          <a:p>
            <a:pPr eaLnBrk="1" hangingPunct="1"/>
            <a:r>
              <a:rPr lang="en-US" sz="2000" dirty="0" smtClean="0"/>
              <a:t>Serotonin is produce by the Pineal, CNS neurons, and GI </a:t>
            </a:r>
            <a:r>
              <a:rPr lang="en-US" sz="2000" dirty="0" err="1" smtClean="0"/>
              <a:t>entroendocrine</a:t>
            </a:r>
            <a:r>
              <a:rPr lang="en-US" sz="2000" dirty="0" smtClean="0"/>
              <a:t> cells.</a:t>
            </a:r>
          </a:p>
          <a:p>
            <a:pPr eaLnBrk="1" hangingPunct="1"/>
            <a:r>
              <a:rPr lang="en-US" sz="2000" dirty="0" smtClean="0"/>
              <a:t>Serotonin levels increase during the day and decrease at night</a:t>
            </a:r>
          </a:p>
          <a:p>
            <a:pPr eaLnBrk="1" hangingPunct="1"/>
            <a:r>
              <a:rPr lang="en-US" sz="2000" dirty="0" smtClean="0"/>
              <a:t>Serotonin is believed to play an important role in regulation of aggression, body temperature, mood, sleep, vomiting, sexuality, and appetite.</a:t>
            </a:r>
          </a:p>
          <a:p>
            <a:pPr eaLnBrk="1" hangingPunct="1"/>
            <a:r>
              <a:rPr lang="en-US" sz="2000" dirty="0" smtClean="0"/>
              <a:t>Low levels (</a:t>
            </a:r>
            <a:r>
              <a:rPr lang="en-US" sz="2000" dirty="0" err="1" smtClean="0"/>
              <a:t>hyposecretion</a:t>
            </a:r>
            <a:r>
              <a:rPr lang="en-US" sz="2000" dirty="0" smtClean="0"/>
              <a:t>) of serotonin have been associated with aggressive and angry behaviors, clinical depression, OCD (obsessive-compulsive disorder), migraines, irritable bowel syndrome, tinnitus, fibromyalgia, and SIDS (sudden infant death syndrome).</a:t>
            </a:r>
          </a:p>
          <a:p>
            <a:pPr eaLnBrk="1" hangingPunct="1"/>
            <a:r>
              <a:rPr lang="en-US" sz="2000" dirty="0" smtClean="0"/>
              <a:t>Hyper secretion leads to Serotonin Syndrome which is potentially fatal.  (usually cause by drug interactions)</a:t>
            </a:r>
          </a:p>
          <a:p>
            <a:pPr eaLnBrk="1" hangingPunct="1"/>
            <a:endParaRPr lang="en-US" sz="24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228600"/>
            <a:ext cx="8534400" cy="685800"/>
          </a:xfrm>
          <a:prstGeom prst="rect">
            <a:avLst/>
          </a:prstGeom>
          <a:noFill/>
          <a:ln w="9525">
            <a:noFill/>
            <a:miter lim="800000"/>
            <a:headEnd/>
            <a:tailEnd/>
          </a:ln>
        </p:spPr>
        <p:txBody>
          <a:bodyPr anchor="ctr"/>
          <a:lstStyle/>
          <a:p>
            <a:pPr algn="ctr"/>
            <a:r>
              <a:rPr lang="en-US" sz="3600" b="1"/>
              <a:t>Hormone Interactions</a:t>
            </a:r>
          </a:p>
        </p:txBody>
      </p:sp>
      <p:sp>
        <p:nvSpPr>
          <p:cNvPr id="4099" name="Rectangle 3"/>
          <p:cNvSpPr>
            <a:spLocks noChangeArrowheads="1"/>
          </p:cNvSpPr>
          <p:nvPr/>
        </p:nvSpPr>
        <p:spPr bwMode="auto">
          <a:xfrm>
            <a:off x="304800" y="1447800"/>
            <a:ext cx="2971800" cy="4572000"/>
          </a:xfrm>
          <a:prstGeom prst="rect">
            <a:avLst/>
          </a:prstGeom>
          <a:noFill/>
          <a:ln w="9525">
            <a:noFill/>
            <a:miter lim="800000"/>
            <a:headEnd/>
            <a:tailEnd/>
          </a:ln>
        </p:spPr>
        <p:txBody>
          <a:bodyPr/>
          <a:lstStyle/>
          <a:p>
            <a:pPr marL="342900" indent="-342900">
              <a:spcBef>
                <a:spcPct val="20000"/>
              </a:spcBef>
            </a:pPr>
            <a:r>
              <a:rPr lang="en-US" b="1" u="sng"/>
              <a:t>Synergistic Effect</a:t>
            </a:r>
            <a:r>
              <a:rPr lang="en-US" b="1"/>
              <a:t>: </a:t>
            </a:r>
          </a:p>
          <a:p>
            <a:pPr marL="342900" indent="-342900">
              <a:spcBef>
                <a:spcPct val="20000"/>
              </a:spcBef>
            </a:pPr>
            <a:r>
              <a:rPr lang="en-US" b="1"/>
              <a:t>	Two hormones acting together have a greater or more extensive effect.</a:t>
            </a:r>
          </a:p>
          <a:p>
            <a:pPr marL="342900" indent="-342900">
              <a:spcBef>
                <a:spcPct val="20000"/>
              </a:spcBef>
            </a:pPr>
            <a:r>
              <a:rPr lang="en-US" b="1" u="sng"/>
              <a:t>Antagonistic Effect</a:t>
            </a:r>
            <a:r>
              <a:rPr lang="en-US" b="1"/>
              <a:t>:</a:t>
            </a:r>
          </a:p>
          <a:p>
            <a:pPr marL="342900" indent="-342900">
              <a:spcBef>
                <a:spcPct val="20000"/>
              </a:spcBef>
            </a:pPr>
            <a:r>
              <a:rPr lang="en-US" b="1"/>
              <a:t>	One hormone opposes the action of another hormone</a:t>
            </a:r>
          </a:p>
          <a:p>
            <a:pPr marL="342900" indent="-342900">
              <a:spcBef>
                <a:spcPct val="20000"/>
              </a:spcBef>
            </a:pPr>
            <a:endParaRPr lang="en-US" sz="2800" b="1"/>
          </a:p>
        </p:txBody>
      </p:sp>
      <p:pic>
        <p:nvPicPr>
          <p:cNvPr id="4100" name="Picture 4" descr="E:\MEDIA\1774\177496.JPG"/>
          <p:cNvPicPr>
            <a:picLocks noChangeAspect="1" noChangeArrowheads="1"/>
          </p:cNvPicPr>
          <p:nvPr/>
        </p:nvPicPr>
        <p:blipFill>
          <a:blip r:embed="rId2" cstate="print"/>
          <a:srcRect/>
          <a:stretch>
            <a:fillRect/>
          </a:stretch>
        </p:blipFill>
        <p:spPr bwMode="auto">
          <a:xfrm>
            <a:off x="3200400" y="990600"/>
            <a:ext cx="5943600" cy="523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152400"/>
            <a:ext cx="7772400" cy="838200"/>
          </a:xfrm>
          <a:prstGeom prst="rect">
            <a:avLst/>
          </a:prstGeom>
          <a:noFill/>
          <a:ln w="9525">
            <a:noFill/>
            <a:miter lim="800000"/>
            <a:headEnd/>
            <a:tailEnd/>
          </a:ln>
        </p:spPr>
        <p:txBody>
          <a:bodyPr anchor="ctr"/>
          <a:lstStyle/>
          <a:p>
            <a:pPr algn="ctr"/>
            <a:r>
              <a:rPr lang="en-US" sz="3600" b="1"/>
              <a:t>Patterns of Hormone Action</a:t>
            </a:r>
          </a:p>
        </p:txBody>
      </p:sp>
      <p:sp>
        <p:nvSpPr>
          <p:cNvPr id="5123" name="Rectangle 3"/>
          <p:cNvSpPr>
            <a:spLocks noChangeArrowheads="1"/>
          </p:cNvSpPr>
          <p:nvPr/>
        </p:nvSpPr>
        <p:spPr bwMode="auto">
          <a:xfrm>
            <a:off x="457200" y="1752600"/>
            <a:ext cx="4038600" cy="4343400"/>
          </a:xfrm>
          <a:prstGeom prst="rect">
            <a:avLst/>
          </a:prstGeom>
          <a:noFill/>
          <a:ln w="9525">
            <a:noFill/>
            <a:miter lim="800000"/>
            <a:headEnd/>
            <a:tailEnd/>
          </a:ln>
        </p:spPr>
        <p:txBody>
          <a:bodyPr/>
          <a:lstStyle/>
          <a:p>
            <a:pPr marL="342900" indent="-342900">
              <a:spcBef>
                <a:spcPct val="20000"/>
              </a:spcBef>
            </a:pPr>
            <a:r>
              <a:rPr lang="en-US" b="1" u="sng"/>
              <a:t>Target cells or tissue</a:t>
            </a:r>
            <a:r>
              <a:rPr lang="en-US" b="1"/>
              <a:t>:</a:t>
            </a:r>
          </a:p>
          <a:p>
            <a:pPr marL="342900" indent="-342900">
              <a:spcBef>
                <a:spcPct val="20000"/>
              </a:spcBef>
            </a:pPr>
            <a:r>
              <a:rPr lang="en-US" b="1"/>
              <a:t>	Specific cells affected by a hormone</a:t>
            </a:r>
          </a:p>
          <a:p>
            <a:pPr marL="342900" indent="-342900">
              <a:spcBef>
                <a:spcPct val="20000"/>
              </a:spcBef>
            </a:pPr>
            <a:r>
              <a:rPr lang="en-US" b="1" u="sng"/>
              <a:t>Endocrine</a:t>
            </a:r>
            <a:r>
              <a:rPr lang="en-US" b="1"/>
              <a:t>: circulated by blood to target cells</a:t>
            </a:r>
          </a:p>
          <a:p>
            <a:pPr marL="342900" indent="-342900">
              <a:spcBef>
                <a:spcPct val="20000"/>
              </a:spcBef>
            </a:pPr>
            <a:r>
              <a:rPr lang="en-US" b="1" u="sng"/>
              <a:t>Paracrine</a:t>
            </a:r>
            <a:r>
              <a:rPr lang="en-US" b="1"/>
              <a:t>: Hormones that affect neighboring cells</a:t>
            </a:r>
          </a:p>
          <a:p>
            <a:pPr marL="342900" indent="-342900">
              <a:spcBef>
                <a:spcPct val="20000"/>
              </a:spcBef>
            </a:pPr>
            <a:r>
              <a:rPr lang="en-US" b="1" u="sng"/>
              <a:t>Autocrine</a:t>
            </a:r>
            <a:r>
              <a:rPr lang="en-US" b="1"/>
              <a:t>:  Hormones that act on the cells that secrete them</a:t>
            </a:r>
          </a:p>
        </p:txBody>
      </p:sp>
      <p:pic>
        <p:nvPicPr>
          <p:cNvPr id="5124" name="Picture 4" descr="E:\MEDIA\1774\177497.JPG"/>
          <p:cNvPicPr>
            <a:picLocks noChangeAspect="1" noChangeArrowheads="1"/>
          </p:cNvPicPr>
          <p:nvPr/>
        </p:nvPicPr>
        <p:blipFill>
          <a:blip r:embed="rId2" cstate="print"/>
          <a:srcRect/>
          <a:stretch>
            <a:fillRect/>
          </a:stretch>
        </p:blipFill>
        <p:spPr bwMode="auto">
          <a:xfrm>
            <a:off x="4495800" y="914400"/>
            <a:ext cx="4411663"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304800"/>
            <a:ext cx="8534400" cy="990600"/>
          </a:xfrm>
          <a:prstGeom prst="rect">
            <a:avLst/>
          </a:prstGeom>
          <a:noFill/>
          <a:ln w="9525">
            <a:noFill/>
            <a:miter lim="800000"/>
            <a:headEnd/>
            <a:tailEnd/>
          </a:ln>
        </p:spPr>
        <p:txBody>
          <a:bodyPr anchor="ctr"/>
          <a:lstStyle/>
          <a:p>
            <a:pPr algn="ctr"/>
            <a:r>
              <a:rPr lang="en-US" sz="3600" b="1"/>
              <a:t>Mechanism of Action for lipid-soluble or steroid Endocrine hormones </a:t>
            </a:r>
          </a:p>
        </p:txBody>
      </p:sp>
      <p:sp>
        <p:nvSpPr>
          <p:cNvPr id="6147" name="Rectangle 3"/>
          <p:cNvSpPr>
            <a:spLocks noChangeArrowheads="1"/>
          </p:cNvSpPr>
          <p:nvPr/>
        </p:nvSpPr>
        <p:spPr bwMode="auto">
          <a:xfrm>
            <a:off x="228600" y="1981200"/>
            <a:ext cx="3886200" cy="4419600"/>
          </a:xfrm>
          <a:prstGeom prst="rect">
            <a:avLst/>
          </a:prstGeom>
          <a:noFill/>
          <a:ln w="9525">
            <a:noFill/>
            <a:miter lim="800000"/>
            <a:headEnd/>
            <a:tailEnd/>
          </a:ln>
        </p:spPr>
        <p:txBody>
          <a:bodyPr/>
          <a:lstStyle/>
          <a:p>
            <a:pPr marL="342900" indent="-342900">
              <a:spcBef>
                <a:spcPct val="20000"/>
              </a:spcBef>
            </a:pPr>
            <a:r>
              <a:rPr lang="en-US" b="1" u="sng"/>
              <a:t>Lipid-Soluble Hormones</a:t>
            </a:r>
          </a:p>
          <a:p>
            <a:pPr marL="342900" indent="-342900">
              <a:spcBef>
                <a:spcPct val="20000"/>
              </a:spcBef>
            </a:pPr>
            <a:r>
              <a:rPr lang="en-US" b="1"/>
              <a:t>	Aldosterone</a:t>
            </a:r>
          </a:p>
          <a:p>
            <a:pPr marL="342900" indent="-342900">
              <a:spcBef>
                <a:spcPct val="20000"/>
              </a:spcBef>
            </a:pPr>
            <a:r>
              <a:rPr lang="en-US" b="1"/>
              <a:t>	Calcitriol</a:t>
            </a:r>
          </a:p>
          <a:p>
            <a:pPr marL="342900" indent="-342900">
              <a:spcBef>
                <a:spcPct val="20000"/>
              </a:spcBef>
            </a:pPr>
            <a:r>
              <a:rPr lang="en-US" b="1"/>
              <a:t>	Testosterone</a:t>
            </a:r>
          </a:p>
          <a:p>
            <a:pPr marL="342900" indent="-342900">
              <a:spcBef>
                <a:spcPct val="20000"/>
              </a:spcBef>
            </a:pPr>
            <a:r>
              <a:rPr lang="en-US" b="1"/>
              <a:t>	Estrogen</a:t>
            </a:r>
          </a:p>
          <a:p>
            <a:pPr marL="342900" indent="-342900">
              <a:spcBef>
                <a:spcPct val="20000"/>
              </a:spcBef>
            </a:pPr>
            <a:r>
              <a:rPr lang="en-US" b="1"/>
              <a:t>	Progesterone</a:t>
            </a:r>
          </a:p>
          <a:p>
            <a:pPr marL="342900" indent="-342900">
              <a:spcBef>
                <a:spcPct val="20000"/>
              </a:spcBef>
            </a:pPr>
            <a:r>
              <a:rPr lang="en-US" b="1"/>
              <a:t>	T3 &amp; T4</a:t>
            </a:r>
          </a:p>
          <a:p>
            <a:pPr marL="342900" indent="-342900">
              <a:spcBef>
                <a:spcPct val="20000"/>
              </a:spcBef>
            </a:pPr>
            <a:endParaRPr lang="en-US" b="1"/>
          </a:p>
          <a:p>
            <a:pPr marL="342900" indent="-342900">
              <a:spcBef>
                <a:spcPct val="20000"/>
              </a:spcBef>
            </a:pPr>
            <a:endParaRPr lang="en-US" b="1"/>
          </a:p>
        </p:txBody>
      </p:sp>
      <p:pic>
        <p:nvPicPr>
          <p:cNvPr id="6148" name="Picture 4" descr="E:\MEDIA\1774\177498.JPG"/>
          <p:cNvPicPr>
            <a:picLocks noChangeAspect="1" noChangeArrowheads="1"/>
          </p:cNvPicPr>
          <p:nvPr/>
        </p:nvPicPr>
        <p:blipFill>
          <a:blip r:embed="rId2" cstate="print"/>
          <a:srcRect/>
          <a:stretch>
            <a:fillRect/>
          </a:stretch>
        </p:blipFill>
        <p:spPr bwMode="auto">
          <a:xfrm>
            <a:off x="4114800" y="1447800"/>
            <a:ext cx="45529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304800"/>
            <a:ext cx="8458200" cy="914400"/>
          </a:xfrm>
          <a:prstGeom prst="rect">
            <a:avLst/>
          </a:prstGeom>
          <a:noFill/>
          <a:ln w="9525">
            <a:noFill/>
            <a:miter lim="800000"/>
            <a:headEnd/>
            <a:tailEnd/>
          </a:ln>
        </p:spPr>
        <p:txBody>
          <a:bodyPr anchor="ctr"/>
          <a:lstStyle/>
          <a:p>
            <a:pPr algn="ctr"/>
            <a:r>
              <a:rPr lang="en-US" sz="3600" b="1"/>
              <a:t>Mechanism of action for water-soluble Hormones</a:t>
            </a:r>
          </a:p>
        </p:txBody>
      </p:sp>
      <p:sp>
        <p:nvSpPr>
          <p:cNvPr id="7171" name="Rectangle 3"/>
          <p:cNvSpPr>
            <a:spLocks noChangeArrowheads="1"/>
          </p:cNvSpPr>
          <p:nvPr/>
        </p:nvSpPr>
        <p:spPr bwMode="auto">
          <a:xfrm>
            <a:off x="304800" y="1676400"/>
            <a:ext cx="4495800" cy="4419600"/>
          </a:xfrm>
          <a:prstGeom prst="rect">
            <a:avLst/>
          </a:prstGeom>
          <a:noFill/>
          <a:ln w="9525">
            <a:noFill/>
            <a:miter lim="800000"/>
            <a:headEnd/>
            <a:tailEnd/>
          </a:ln>
        </p:spPr>
        <p:txBody>
          <a:bodyPr/>
          <a:lstStyle/>
          <a:p>
            <a:pPr marL="342900" indent="-342900">
              <a:spcBef>
                <a:spcPct val="20000"/>
              </a:spcBef>
            </a:pPr>
            <a:r>
              <a:rPr lang="en-US" b="1" u="sng"/>
              <a:t>Anterior Pituitary Hormones</a:t>
            </a:r>
          </a:p>
          <a:p>
            <a:pPr marL="342900" indent="-342900">
              <a:spcBef>
                <a:spcPct val="20000"/>
              </a:spcBef>
            </a:pPr>
            <a:r>
              <a:rPr lang="en-US" b="1"/>
              <a:t>	Human Growth hormone</a:t>
            </a:r>
          </a:p>
          <a:p>
            <a:pPr marL="342900" indent="-342900">
              <a:spcBef>
                <a:spcPct val="20000"/>
              </a:spcBef>
            </a:pPr>
            <a:r>
              <a:rPr lang="en-US" b="1"/>
              <a:t>	TSH</a:t>
            </a:r>
          </a:p>
          <a:p>
            <a:pPr marL="342900" indent="-342900">
              <a:spcBef>
                <a:spcPct val="20000"/>
              </a:spcBef>
            </a:pPr>
            <a:r>
              <a:rPr lang="en-US" b="1"/>
              <a:t>	ACTH</a:t>
            </a:r>
          </a:p>
          <a:p>
            <a:pPr marL="342900" indent="-342900">
              <a:spcBef>
                <a:spcPct val="20000"/>
              </a:spcBef>
            </a:pPr>
            <a:r>
              <a:rPr lang="en-US" b="1"/>
              <a:t>	FSH</a:t>
            </a:r>
          </a:p>
          <a:p>
            <a:pPr marL="342900" indent="-342900">
              <a:spcBef>
                <a:spcPct val="20000"/>
              </a:spcBef>
            </a:pPr>
            <a:r>
              <a:rPr lang="en-US" b="1"/>
              <a:t>	LH</a:t>
            </a:r>
          </a:p>
          <a:p>
            <a:pPr marL="342900" indent="-342900">
              <a:spcBef>
                <a:spcPct val="20000"/>
              </a:spcBef>
            </a:pPr>
            <a:r>
              <a:rPr lang="en-US" b="1"/>
              <a:t>	Prolactin</a:t>
            </a:r>
          </a:p>
          <a:p>
            <a:pPr marL="342900" indent="-342900">
              <a:spcBef>
                <a:spcPct val="20000"/>
              </a:spcBef>
            </a:pPr>
            <a:r>
              <a:rPr lang="en-US" b="1"/>
              <a:t>	MSH</a:t>
            </a:r>
          </a:p>
          <a:p>
            <a:pPr marL="342900" indent="-342900">
              <a:spcBef>
                <a:spcPct val="20000"/>
              </a:spcBef>
            </a:pPr>
            <a:endParaRPr lang="en-US" b="1"/>
          </a:p>
          <a:p>
            <a:pPr marL="342900" indent="-342900">
              <a:spcBef>
                <a:spcPct val="20000"/>
              </a:spcBef>
            </a:pPr>
            <a:r>
              <a:rPr lang="en-US" b="1"/>
              <a:t>	</a:t>
            </a:r>
          </a:p>
        </p:txBody>
      </p:sp>
      <p:pic>
        <p:nvPicPr>
          <p:cNvPr id="7172" name="Picture 4" descr="E:\MEDIA\1774\177499.JPG"/>
          <p:cNvPicPr>
            <a:picLocks noChangeAspect="1" noChangeArrowheads="1"/>
          </p:cNvPicPr>
          <p:nvPr/>
        </p:nvPicPr>
        <p:blipFill>
          <a:blip r:embed="rId2" cstate="print"/>
          <a:srcRect/>
          <a:stretch>
            <a:fillRect/>
          </a:stretch>
        </p:blipFill>
        <p:spPr bwMode="auto">
          <a:xfrm>
            <a:off x="4343400" y="1371600"/>
            <a:ext cx="447357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a:r>
              <a:rPr lang="en-US" sz="3600" b="1"/>
              <a:t>Action of the Hypothalamus as the “Master” Gland</a:t>
            </a:r>
          </a:p>
        </p:txBody>
      </p:sp>
      <p:sp>
        <p:nvSpPr>
          <p:cNvPr id="8195" name="Rectangle 3"/>
          <p:cNvSpPr>
            <a:spLocks noChangeArrowheads="1"/>
          </p:cNvSpPr>
          <p:nvPr/>
        </p:nvSpPr>
        <p:spPr bwMode="auto">
          <a:xfrm>
            <a:off x="0" y="1981200"/>
            <a:ext cx="3429000" cy="4114800"/>
          </a:xfrm>
          <a:prstGeom prst="rect">
            <a:avLst/>
          </a:prstGeom>
          <a:noFill/>
          <a:ln w="9525">
            <a:noFill/>
            <a:miter lim="800000"/>
            <a:headEnd/>
            <a:tailEnd/>
          </a:ln>
        </p:spPr>
        <p:txBody>
          <a:bodyPr/>
          <a:lstStyle/>
          <a:p>
            <a:pPr marL="342900" indent="-342900">
              <a:spcBef>
                <a:spcPct val="20000"/>
              </a:spcBef>
              <a:buFontTx/>
              <a:buChar char="•"/>
            </a:pPr>
            <a:r>
              <a:rPr lang="en-US" b="1" u="sng"/>
              <a:t>Hypothalamus</a:t>
            </a:r>
            <a:r>
              <a:rPr lang="en-US" b="1"/>
              <a:t>:</a:t>
            </a:r>
          </a:p>
          <a:p>
            <a:pPr marL="342900" indent="-342900">
              <a:spcBef>
                <a:spcPct val="20000"/>
              </a:spcBef>
            </a:pPr>
            <a:r>
              <a:rPr lang="en-US" b="1"/>
              <a:t>	Controls the activity of the pituitary gland by releasing hormones called releasing or inhibiting hormones</a:t>
            </a:r>
          </a:p>
        </p:txBody>
      </p:sp>
      <p:pic>
        <p:nvPicPr>
          <p:cNvPr id="8196" name="Picture 4" descr="E:\MEDIA\1738\173895.JPG"/>
          <p:cNvPicPr>
            <a:picLocks noChangeAspect="1" noChangeArrowheads="1"/>
          </p:cNvPicPr>
          <p:nvPr/>
        </p:nvPicPr>
        <p:blipFill>
          <a:blip r:embed="rId2" cstate="print"/>
          <a:srcRect/>
          <a:stretch>
            <a:fillRect/>
          </a:stretch>
        </p:blipFill>
        <p:spPr bwMode="auto">
          <a:xfrm>
            <a:off x="3429000" y="1600200"/>
            <a:ext cx="5715000" cy="451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304800"/>
            <a:ext cx="7772400" cy="1470025"/>
          </a:xfrm>
        </p:spPr>
        <p:txBody>
          <a:bodyPr/>
          <a:lstStyle/>
          <a:p>
            <a:r>
              <a:rPr lang="en-US" b="1" smtClean="0">
                <a:solidFill>
                  <a:schemeClr val="tx1"/>
                </a:solidFill>
              </a:rPr>
              <a:t>Action of the Hypothalamus as the “Master” Gland</a:t>
            </a:r>
            <a:br>
              <a:rPr lang="en-US" b="1" smtClean="0">
                <a:solidFill>
                  <a:schemeClr val="tx1"/>
                </a:solidFill>
              </a:rPr>
            </a:br>
            <a:endParaRPr lang="en-US" smtClean="0">
              <a:solidFill>
                <a:schemeClr val="tx1"/>
              </a:solidFill>
            </a:endParaRPr>
          </a:p>
        </p:txBody>
      </p:sp>
      <p:sp>
        <p:nvSpPr>
          <p:cNvPr id="9219" name="Subtitle 2"/>
          <p:cNvSpPr>
            <a:spLocks noGrp="1"/>
          </p:cNvSpPr>
          <p:nvPr>
            <p:ph type="subTitle" idx="1"/>
          </p:nvPr>
        </p:nvSpPr>
        <p:spPr>
          <a:xfrm>
            <a:off x="457200" y="1524000"/>
            <a:ext cx="8229600" cy="4800600"/>
          </a:xfrm>
        </p:spPr>
        <p:txBody>
          <a:bodyPr/>
          <a:lstStyle/>
          <a:p>
            <a:pPr algn="l"/>
            <a:r>
              <a:rPr lang="en-US" sz="2400" b="1" smtClean="0"/>
              <a:t>Hormone Produced:</a:t>
            </a:r>
          </a:p>
          <a:p>
            <a:pPr algn="l"/>
            <a:r>
              <a:rPr lang="en-US" sz="2000" b="1" smtClean="0"/>
              <a:t>Growth Hormone Releasing Hormone or Somatocrinin (GHRH)</a:t>
            </a:r>
          </a:p>
          <a:p>
            <a:pPr algn="l"/>
            <a:r>
              <a:rPr lang="en-US" sz="2000" b="1" smtClean="0"/>
              <a:t>Growth Hormone Inhibiting Hormone or Somatostatin (GHIH)</a:t>
            </a:r>
          </a:p>
          <a:p>
            <a:pPr algn="l"/>
            <a:r>
              <a:rPr lang="en-US" sz="2000" b="1" smtClean="0"/>
              <a:t>Thyrotropin Releasing Hormone (TRH)</a:t>
            </a:r>
          </a:p>
          <a:p>
            <a:pPr algn="l"/>
            <a:r>
              <a:rPr lang="en-US" sz="2000" b="1" smtClean="0"/>
              <a:t>Gonadotropin Releasing Hormone (GnRH)</a:t>
            </a:r>
          </a:p>
          <a:p>
            <a:pPr algn="l"/>
            <a:r>
              <a:rPr lang="en-US" sz="2000" b="1" smtClean="0"/>
              <a:t>Prolacin Releasing Hormone (PRH)</a:t>
            </a:r>
          </a:p>
          <a:p>
            <a:pPr algn="l"/>
            <a:r>
              <a:rPr lang="en-US" sz="2000" b="1" smtClean="0"/>
              <a:t>Prolacin Inhibiting Hormone (PIH)</a:t>
            </a:r>
          </a:p>
          <a:p>
            <a:pPr algn="l"/>
            <a:r>
              <a:rPr lang="en-US" sz="2000" b="1" smtClean="0"/>
              <a:t>Corticotropin Releasing Hormone (CRH)</a:t>
            </a:r>
          </a:p>
          <a:p>
            <a:pPr algn="l"/>
            <a:r>
              <a:rPr lang="en-US" sz="2000" b="1" smtClean="0"/>
              <a:t>Dopamine.</a:t>
            </a:r>
          </a:p>
          <a:p>
            <a:pPr algn="l"/>
            <a:endParaRPr lang="en-US" sz="2000" b="1" smtClean="0"/>
          </a:p>
          <a:p>
            <a:pPr algn="l"/>
            <a:r>
              <a:rPr lang="en-US" sz="2000" b="1" smtClean="0"/>
              <a:t>* Hormone are released to blood in the Hypophyseal portal artery which is part of the Hypophyseal portal system. *</a:t>
            </a:r>
          </a:p>
          <a:p>
            <a:pPr algn="l"/>
            <a:endParaRPr lang="en-US" sz="24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228600"/>
            <a:ext cx="8382000" cy="1066800"/>
          </a:xfrm>
          <a:prstGeom prst="rect">
            <a:avLst/>
          </a:prstGeom>
          <a:noFill/>
          <a:ln w="9525">
            <a:noFill/>
            <a:miter lim="800000"/>
            <a:headEnd/>
            <a:tailEnd/>
          </a:ln>
        </p:spPr>
        <p:txBody>
          <a:bodyPr anchor="ctr"/>
          <a:lstStyle/>
          <a:p>
            <a:pPr algn="ctr"/>
            <a:r>
              <a:rPr lang="en-US" sz="3600" b="1"/>
              <a:t>Actions of the Posterior Pituitary or Neurohypophysis</a:t>
            </a:r>
          </a:p>
        </p:txBody>
      </p:sp>
      <p:sp>
        <p:nvSpPr>
          <p:cNvPr id="10243" name="Rectangle 3"/>
          <p:cNvSpPr>
            <a:spLocks noChangeArrowheads="1"/>
          </p:cNvSpPr>
          <p:nvPr/>
        </p:nvSpPr>
        <p:spPr bwMode="auto">
          <a:xfrm>
            <a:off x="304800" y="1828800"/>
            <a:ext cx="3276600" cy="4267200"/>
          </a:xfrm>
          <a:prstGeom prst="rect">
            <a:avLst/>
          </a:prstGeom>
          <a:noFill/>
          <a:ln w="9525">
            <a:noFill/>
            <a:miter lim="800000"/>
            <a:headEnd/>
            <a:tailEnd/>
          </a:ln>
        </p:spPr>
        <p:txBody>
          <a:bodyPr/>
          <a:lstStyle/>
          <a:p>
            <a:pPr marL="342900" indent="-342900">
              <a:spcBef>
                <a:spcPct val="20000"/>
              </a:spcBef>
            </a:pPr>
            <a:r>
              <a:rPr lang="en-US" b="1" u="sng"/>
              <a:t>Neurohypophysis</a:t>
            </a:r>
          </a:p>
          <a:p>
            <a:pPr marL="342900" indent="-342900">
              <a:spcBef>
                <a:spcPct val="20000"/>
              </a:spcBef>
            </a:pPr>
            <a:r>
              <a:rPr lang="en-US" b="1"/>
              <a:t>	does not synthesize hormones, however, it stores and releases two hormones produced by the neurosecretory cells of the hypothalamus</a:t>
            </a:r>
          </a:p>
          <a:p>
            <a:pPr marL="342900" indent="-342900">
              <a:spcBef>
                <a:spcPct val="20000"/>
              </a:spcBef>
              <a:buFontTx/>
              <a:buChar char="•"/>
            </a:pPr>
            <a:r>
              <a:rPr lang="en-US" b="1"/>
              <a:t>ADH</a:t>
            </a:r>
          </a:p>
          <a:p>
            <a:pPr marL="342900" indent="-342900">
              <a:spcBef>
                <a:spcPct val="20000"/>
              </a:spcBef>
              <a:buFontTx/>
              <a:buChar char="•"/>
            </a:pPr>
            <a:r>
              <a:rPr lang="en-US" b="1"/>
              <a:t>Oxytocin</a:t>
            </a:r>
          </a:p>
          <a:p>
            <a:pPr marL="342900" indent="-342900">
              <a:spcBef>
                <a:spcPct val="20000"/>
              </a:spcBef>
            </a:pPr>
            <a:endParaRPr lang="en-US" b="1"/>
          </a:p>
        </p:txBody>
      </p:sp>
      <p:pic>
        <p:nvPicPr>
          <p:cNvPr id="10244" name="Picture 4" descr="E:\MEDIA\1775\177503.JPG"/>
          <p:cNvPicPr>
            <a:picLocks noChangeAspect="1" noChangeArrowheads="1"/>
          </p:cNvPicPr>
          <p:nvPr/>
        </p:nvPicPr>
        <p:blipFill>
          <a:blip r:embed="rId2" cstate="print"/>
          <a:srcRect/>
          <a:stretch>
            <a:fillRect/>
          </a:stretch>
        </p:blipFill>
        <p:spPr bwMode="auto">
          <a:xfrm>
            <a:off x="3733800" y="1447800"/>
            <a:ext cx="53149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872</Words>
  <Application>Microsoft Office PowerPoint</Application>
  <PresentationFormat>On-screen Show (4:3)</PresentationFormat>
  <Paragraphs>195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PTA/OTA 106 Unit 1 Lecture 2</vt:lpstr>
      <vt:lpstr>PowerPoint Presentation</vt:lpstr>
      <vt:lpstr>PowerPoint Presentation</vt:lpstr>
      <vt:lpstr>PowerPoint Presentation</vt:lpstr>
      <vt:lpstr>PowerPoint Presentation</vt:lpstr>
      <vt:lpstr>PowerPoint Presentation</vt:lpstr>
      <vt:lpstr>PowerPoint Presentation</vt:lpstr>
      <vt:lpstr>Action of the Hypothalamus as the “Master” Gland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of the Pineal Gland</vt:lpstr>
      <vt:lpstr>Function of the Pineal Gland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Summers</dc:creator>
  <cp:lastModifiedBy>GaryB</cp:lastModifiedBy>
  <cp:revision>35</cp:revision>
  <dcterms:created xsi:type="dcterms:W3CDTF">2003-09-15T23:24:42Z</dcterms:created>
  <dcterms:modified xsi:type="dcterms:W3CDTF">2013-10-03T21:37:20Z</dcterms:modified>
</cp:coreProperties>
</file>